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handoutMasterIdLst>
    <p:handoutMasterId r:id="rId16"/>
  </p:handoutMasterIdLst>
  <p:sldIdLst>
    <p:sldId id="277" r:id="rId5"/>
    <p:sldId id="278" r:id="rId6"/>
    <p:sldId id="2147482479" r:id="rId7"/>
    <p:sldId id="2147482480" r:id="rId8"/>
    <p:sldId id="2147482481" r:id="rId9"/>
    <p:sldId id="2147482482" r:id="rId10"/>
    <p:sldId id="2147482487" r:id="rId11"/>
    <p:sldId id="2147482488" r:id="rId12"/>
    <p:sldId id="2147482489" r:id="rId13"/>
    <p:sldId id="2147482486" r:id="rId14"/>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B2C407-125B-1945-138A-1560720D1CCA}" name="Nikita Khan" initials="NK" userId="S::nikata.khan@concentrix.com::123a2e35-acd7-458a-aaac-7d4dd729eb10" providerId="AD"/>
  <p188:author id="{2DA4AA22-3E2B-32DB-D5FF-C2B348475EA6}" name="Sumbal Kazmi" initials="SK" userId="S::sumbal.kazmi@concentrix.com::e71532b1-fb88-48c3-88ee-0d9f51b93813" providerId="AD"/>
  <p188:author id="{029FE365-8E38-3895-EF62-BB77DF9A8B6E}" name="Rachel Tran" initials="RT" userId="S::rachel.tran@concentrix.com::13927c2c-6fd8-4a57-a944-d0030103a16a" providerId="AD"/>
  <p188:author id="{3693369F-6DF4-E716-8361-FF901A53DD87}" name="Coy Bautista-Alban" initials="" userId="S::coy.bautista@concentrix.com::bf8b95a0-d18f-4149-812f-5a8260da544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C0"/>
    <a:srgbClr val="A72E6D"/>
    <a:srgbClr val="008ECF"/>
    <a:srgbClr val="9FD0EB"/>
    <a:srgbClr val="016FC0"/>
    <a:srgbClr val="156082"/>
    <a:srgbClr val="016778"/>
    <a:srgbClr val="004257"/>
    <a:srgbClr val="D9D9D9"/>
    <a:srgbClr val="05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48"/>
    <p:restoredTop sz="88583"/>
  </p:normalViewPr>
  <p:slideViewPr>
    <p:cSldViewPr snapToGrid="0">
      <p:cViewPr varScale="1">
        <p:scale>
          <a:sx n="112" d="100"/>
          <a:sy n="112" d="100"/>
        </p:scale>
        <p:origin x="996"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r>
              <a:rPr lang="en-US" sz="1800" b="1"/>
              <a:t>I was satisfied with the service today</a:t>
            </a:r>
          </a:p>
        </c:rich>
      </c:tx>
      <c:overlay val="0"/>
      <c:spPr>
        <a:solidFill>
          <a:schemeClr val="bg1">
            <a:lumMod val="95000"/>
          </a:schemeClr>
        </a:solid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endParaRPr lang="en-US"/>
        </a:p>
      </c:txPr>
    </c:title>
    <c:autoTitleDeleted val="0"/>
    <c:plotArea>
      <c:layout>
        <c:manualLayout>
          <c:layoutTarget val="inner"/>
          <c:xMode val="edge"/>
          <c:yMode val="edge"/>
          <c:x val="6.9603548855892566E-2"/>
          <c:y val="0.15305158720312725"/>
          <c:w val="0.91588040691474937"/>
          <c:h val="0.73667619391403383"/>
        </c:manualLayout>
      </c:layout>
      <c:barChart>
        <c:barDir val="col"/>
        <c:grouping val="clustered"/>
        <c:varyColors val="0"/>
        <c:ser>
          <c:idx val="0"/>
          <c:order val="0"/>
          <c:tx>
            <c:strRef>
              <c:f>Sheet1!$B$1</c:f>
              <c:strCache>
                <c:ptCount val="1"/>
                <c:pt idx="0">
                  <c:v>Series 1</c:v>
                </c:pt>
              </c:strCache>
            </c:strRef>
          </c:tx>
          <c:spPr>
            <a:solidFill>
              <a:srgbClr val="004763"/>
            </a:solidFill>
            <a:ln w="6350">
              <a:solidFill>
                <a:srgbClr val="000000"/>
              </a:solidFill>
            </a:ln>
            <a:effectLst/>
          </c:spPr>
          <c:invertIfNegative val="0"/>
          <c:dPt>
            <c:idx val="0"/>
            <c:invertIfNegative val="0"/>
            <c:bubble3D val="0"/>
            <c:spPr>
              <a:solidFill>
                <a:srgbClr val="004258"/>
              </a:solidFill>
              <a:ln w="6350">
                <a:solidFill>
                  <a:srgbClr val="000000"/>
                </a:solidFill>
              </a:ln>
              <a:effectLst/>
            </c:spPr>
            <c:extLst>
              <c:ext xmlns:c16="http://schemas.microsoft.com/office/drawing/2014/chart" uri="{C3380CC4-5D6E-409C-BE32-E72D297353CC}">
                <c16:uniqueId val="{00000001-D47C-084A-88A4-3E999E687579}"/>
              </c:ext>
            </c:extLst>
          </c:dPt>
          <c:dPt>
            <c:idx val="1"/>
            <c:invertIfNegative val="0"/>
            <c:bubble3D val="0"/>
            <c:spPr>
              <a:solidFill>
                <a:srgbClr val="006778"/>
              </a:solidFill>
              <a:ln w="6350">
                <a:solidFill>
                  <a:srgbClr val="000000"/>
                </a:solidFill>
              </a:ln>
              <a:effectLst/>
            </c:spPr>
            <c:extLst>
              <c:ext xmlns:c16="http://schemas.microsoft.com/office/drawing/2014/chart" uri="{C3380CC4-5D6E-409C-BE32-E72D297353CC}">
                <c16:uniqueId val="{00000003-D47C-084A-88A4-3E999E687579}"/>
              </c:ext>
            </c:extLst>
          </c:dPt>
          <c:dPt>
            <c:idx val="2"/>
            <c:invertIfNegative val="0"/>
            <c:bubble3D val="0"/>
            <c:spPr>
              <a:pattFill prst="wdUpDiag">
                <a:fgClr>
                  <a:srgbClr val="D9D9D9"/>
                </a:fgClr>
                <a:bgClr>
                  <a:schemeClr val="bg1"/>
                </a:bgClr>
              </a:pattFill>
              <a:ln w="6350">
                <a:solidFill>
                  <a:srgbClr val="000000"/>
                </a:solidFill>
              </a:ln>
              <a:effectLst/>
            </c:spPr>
            <c:extLst>
              <c:ext xmlns:c16="http://schemas.microsoft.com/office/drawing/2014/chart" uri="{C3380CC4-5D6E-409C-BE32-E72D297353CC}">
                <c16:uniqueId val="{00000005-D47C-084A-88A4-3E999E687579}"/>
              </c:ext>
            </c:extLst>
          </c:dPt>
          <c:dPt>
            <c:idx val="3"/>
            <c:invertIfNegative val="0"/>
            <c:bubble3D val="0"/>
            <c:spPr>
              <a:solidFill>
                <a:srgbClr val="A0CFEB"/>
              </a:solidFill>
              <a:ln w="6350">
                <a:solidFill>
                  <a:srgbClr val="000000"/>
                </a:solidFill>
              </a:ln>
              <a:effectLst/>
            </c:spPr>
            <c:extLst>
              <c:ext xmlns:c16="http://schemas.microsoft.com/office/drawing/2014/chart" uri="{C3380CC4-5D6E-409C-BE32-E72D297353CC}">
                <c16:uniqueId val="{00000007-D47C-084A-88A4-3E999E687579}"/>
              </c:ext>
            </c:extLst>
          </c:dPt>
          <c:dPt>
            <c:idx val="4"/>
            <c:invertIfNegative val="0"/>
            <c:bubble3D val="0"/>
            <c:spPr>
              <a:solidFill>
                <a:srgbClr val="008ECF"/>
              </a:solidFill>
              <a:ln w="6350">
                <a:solidFill>
                  <a:srgbClr val="000000"/>
                </a:solidFill>
              </a:ln>
              <a:effectLst/>
            </c:spPr>
            <c:extLst>
              <c:ext xmlns:c16="http://schemas.microsoft.com/office/drawing/2014/chart" uri="{C3380CC4-5D6E-409C-BE32-E72D297353CC}">
                <c16:uniqueId val="{00000009-D47C-084A-88A4-3E999E687579}"/>
              </c:ext>
            </c:extLst>
          </c:dPt>
          <c:dLbls>
            <c:dLbl>
              <c:idx val="4"/>
              <c:layout>
                <c:manualLayout>
                  <c:x val="-9.6772510271423899E-17"/>
                  <c:y val="-1.524733091670476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7C-084A-88A4-3E999E687579}"/>
                </c:ext>
              </c:extLst>
            </c:dLbl>
            <c:numFmt formatCode="0.0%" sourceLinked="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ontserrat"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Strongly Disagree</c:v>
                </c:pt>
                <c:pt idx="1">
                  <c:v>Disagree</c:v>
                </c:pt>
                <c:pt idx="2">
                  <c:v>Neither Agree nor Disagree</c:v>
                </c:pt>
                <c:pt idx="3">
                  <c:v>Agree</c:v>
                </c:pt>
                <c:pt idx="4">
                  <c:v>Strongly Agree</c:v>
                </c:pt>
              </c:strCache>
            </c:strRef>
          </c:cat>
          <c:val>
            <c:numRef>
              <c:f>Sheet1!$B$2:$B$6</c:f>
              <c:numCache>
                <c:formatCode>0.0%</c:formatCode>
                <c:ptCount val="5"/>
                <c:pt idx="0">
                  <c:v>2.9000000000000001E-2</c:v>
                </c:pt>
                <c:pt idx="1">
                  <c:v>4.1000000000000002E-2</c:v>
                </c:pt>
                <c:pt idx="2">
                  <c:v>9.4E-2</c:v>
                </c:pt>
                <c:pt idx="3">
                  <c:v>0.36</c:v>
                </c:pt>
                <c:pt idx="4">
                  <c:v>0.47599999999999998</c:v>
                </c:pt>
              </c:numCache>
            </c:numRef>
          </c:val>
          <c:extLst>
            <c:ext xmlns:c16="http://schemas.microsoft.com/office/drawing/2014/chart" uri="{C3380CC4-5D6E-409C-BE32-E72D297353CC}">
              <c16:uniqueId val="{0000000A-D47C-084A-88A4-3E999E687579}"/>
            </c:ext>
          </c:extLst>
        </c:ser>
        <c:dLbls>
          <c:showLegendKey val="0"/>
          <c:showVal val="0"/>
          <c:showCatName val="0"/>
          <c:showSerName val="0"/>
          <c:showPercent val="0"/>
          <c:showBubbleSize val="0"/>
        </c:dLbls>
        <c:gapWidth val="66"/>
        <c:overlap val="-27"/>
        <c:axId val="1293693712"/>
        <c:axId val="1293693232"/>
      </c:barChart>
      <c:catAx>
        <c:axId val="129369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232"/>
        <c:crosses val="autoZero"/>
        <c:auto val="1"/>
        <c:lblAlgn val="ctr"/>
        <c:lblOffset val="100"/>
        <c:noMultiLvlLbl val="0"/>
      </c:catAx>
      <c:valAx>
        <c:axId val="12936932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4762"/>
      </a:solidFill>
    </a:ln>
    <a:effectLst/>
  </c:spPr>
  <c:txPr>
    <a:bodyPr/>
    <a:lstStyle/>
    <a:p>
      <a:pPr>
        <a:defRPr>
          <a:latin typeface="Montserrat" pitchFamily="2" charset="77"/>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r>
              <a:rPr lang="en-US" sz="1800" b="1" dirty="0"/>
              <a:t>The service met my need</a:t>
            </a:r>
          </a:p>
        </c:rich>
      </c:tx>
      <c:overlay val="0"/>
      <c:spPr>
        <a:solidFill>
          <a:schemeClr val="bg1">
            <a:lumMod val="95000"/>
          </a:schemeClr>
        </a:solid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endParaRPr lang="en-US"/>
        </a:p>
      </c:txPr>
    </c:title>
    <c:autoTitleDeleted val="0"/>
    <c:plotArea>
      <c:layout>
        <c:manualLayout>
          <c:layoutTarget val="inner"/>
          <c:xMode val="edge"/>
          <c:yMode val="edge"/>
          <c:x val="6.9603548855892566E-2"/>
          <c:y val="0.12255692536971775"/>
          <c:w val="0.91588040691474937"/>
          <c:h val="0.76717085574744326"/>
        </c:manualLayout>
      </c:layout>
      <c:barChart>
        <c:barDir val="col"/>
        <c:grouping val="clustered"/>
        <c:varyColors val="0"/>
        <c:ser>
          <c:idx val="0"/>
          <c:order val="0"/>
          <c:tx>
            <c:strRef>
              <c:f>Sheet1!$B$1</c:f>
              <c:strCache>
                <c:ptCount val="1"/>
                <c:pt idx="0">
                  <c:v>Series 1</c:v>
                </c:pt>
              </c:strCache>
            </c:strRef>
          </c:tx>
          <c:spPr>
            <a:solidFill>
              <a:srgbClr val="004763"/>
            </a:solidFill>
            <a:ln w="6350">
              <a:solidFill>
                <a:srgbClr val="000000"/>
              </a:solidFill>
            </a:ln>
            <a:effectLst/>
          </c:spPr>
          <c:invertIfNegative val="0"/>
          <c:dPt>
            <c:idx val="0"/>
            <c:invertIfNegative val="0"/>
            <c:bubble3D val="0"/>
            <c:spPr>
              <a:solidFill>
                <a:srgbClr val="004258"/>
              </a:solidFill>
              <a:ln w="6350">
                <a:solidFill>
                  <a:srgbClr val="000000"/>
                </a:solidFill>
              </a:ln>
              <a:effectLst/>
            </c:spPr>
            <c:extLst>
              <c:ext xmlns:c16="http://schemas.microsoft.com/office/drawing/2014/chart" uri="{C3380CC4-5D6E-409C-BE32-E72D297353CC}">
                <c16:uniqueId val="{00000001-D47C-084A-88A4-3E999E687579}"/>
              </c:ext>
            </c:extLst>
          </c:dPt>
          <c:dPt>
            <c:idx val="1"/>
            <c:invertIfNegative val="0"/>
            <c:bubble3D val="0"/>
            <c:spPr>
              <a:solidFill>
                <a:srgbClr val="006778"/>
              </a:solidFill>
              <a:ln w="6350">
                <a:solidFill>
                  <a:srgbClr val="000000"/>
                </a:solidFill>
              </a:ln>
              <a:effectLst/>
            </c:spPr>
            <c:extLst>
              <c:ext xmlns:c16="http://schemas.microsoft.com/office/drawing/2014/chart" uri="{C3380CC4-5D6E-409C-BE32-E72D297353CC}">
                <c16:uniqueId val="{00000003-D47C-084A-88A4-3E999E687579}"/>
              </c:ext>
            </c:extLst>
          </c:dPt>
          <c:dPt>
            <c:idx val="2"/>
            <c:invertIfNegative val="0"/>
            <c:bubble3D val="0"/>
            <c:spPr>
              <a:pattFill prst="wdUpDiag">
                <a:fgClr>
                  <a:srgbClr val="D9D9D9"/>
                </a:fgClr>
                <a:bgClr>
                  <a:schemeClr val="bg1"/>
                </a:bgClr>
              </a:pattFill>
              <a:ln w="6350">
                <a:solidFill>
                  <a:srgbClr val="000000"/>
                </a:solidFill>
              </a:ln>
              <a:effectLst/>
            </c:spPr>
            <c:extLst>
              <c:ext xmlns:c16="http://schemas.microsoft.com/office/drawing/2014/chart" uri="{C3380CC4-5D6E-409C-BE32-E72D297353CC}">
                <c16:uniqueId val="{00000005-D47C-084A-88A4-3E999E687579}"/>
              </c:ext>
            </c:extLst>
          </c:dPt>
          <c:dPt>
            <c:idx val="3"/>
            <c:invertIfNegative val="0"/>
            <c:bubble3D val="0"/>
            <c:spPr>
              <a:solidFill>
                <a:srgbClr val="A0CFEB"/>
              </a:solidFill>
              <a:ln w="6350">
                <a:solidFill>
                  <a:srgbClr val="000000"/>
                </a:solidFill>
              </a:ln>
              <a:effectLst/>
            </c:spPr>
            <c:extLst>
              <c:ext xmlns:c16="http://schemas.microsoft.com/office/drawing/2014/chart" uri="{C3380CC4-5D6E-409C-BE32-E72D297353CC}">
                <c16:uniqueId val="{00000007-D47C-084A-88A4-3E999E687579}"/>
              </c:ext>
            </c:extLst>
          </c:dPt>
          <c:dPt>
            <c:idx val="4"/>
            <c:invertIfNegative val="0"/>
            <c:bubble3D val="0"/>
            <c:spPr>
              <a:solidFill>
                <a:srgbClr val="008ECF"/>
              </a:solidFill>
              <a:ln w="6350">
                <a:solidFill>
                  <a:srgbClr val="000000"/>
                </a:solidFill>
              </a:ln>
              <a:effectLst/>
            </c:spPr>
            <c:extLst>
              <c:ext xmlns:c16="http://schemas.microsoft.com/office/drawing/2014/chart" uri="{C3380CC4-5D6E-409C-BE32-E72D297353CC}">
                <c16:uniqueId val="{00000009-D47C-084A-88A4-3E999E687579}"/>
              </c:ext>
            </c:extLst>
          </c:dPt>
          <c:dLbls>
            <c:dLbl>
              <c:idx val="4"/>
              <c:layout>
                <c:manualLayout>
                  <c:x val="-9.6772510271423899E-17"/>
                  <c:y val="-1.524733091670476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7C-084A-88A4-3E999E687579}"/>
                </c:ext>
              </c:extLst>
            </c:dLbl>
            <c:numFmt formatCode="0.0%" sourceLinked="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ontserrat"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Strongly Disagree</c:v>
                </c:pt>
                <c:pt idx="1">
                  <c:v>Disagree</c:v>
                </c:pt>
                <c:pt idx="2">
                  <c:v>Neither Agree nor Disagree</c:v>
                </c:pt>
                <c:pt idx="3">
                  <c:v>Agree</c:v>
                </c:pt>
                <c:pt idx="4">
                  <c:v>Strongly Agree</c:v>
                </c:pt>
              </c:strCache>
            </c:strRef>
          </c:cat>
          <c:val>
            <c:numRef>
              <c:f>Sheet1!$B$2:$B$6</c:f>
              <c:numCache>
                <c:formatCode>0.0%</c:formatCode>
                <c:ptCount val="5"/>
                <c:pt idx="0">
                  <c:v>2.4E-2</c:v>
                </c:pt>
                <c:pt idx="1">
                  <c:v>3.4000000000000002E-2</c:v>
                </c:pt>
                <c:pt idx="2">
                  <c:v>8.4000000000000005E-2</c:v>
                </c:pt>
                <c:pt idx="3">
                  <c:v>0.35099999999999998</c:v>
                </c:pt>
                <c:pt idx="4">
                  <c:v>0.50700000000000001</c:v>
                </c:pt>
              </c:numCache>
            </c:numRef>
          </c:val>
          <c:extLst>
            <c:ext xmlns:c16="http://schemas.microsoft.com/office/drawing/2014/chart" uri="{C3380CC4-5D6E-409C-BE32-E72D297353CC}">
              <c16:uniqueId val="{0000000A-D47C-084A-88A4-3E999E687579}"/>
            </c:ext>
          </c:extLst>
        </c:ser>
        <c:dLbls>
          <c:showLegendKey val="0"/>
          <c:showVal val="0"/>
          <c:showCatName val="0"/>
          <c:showSerName val="0"/>
          <c:showPercent val="0"/>
          <c:showBubbleSize val="0"/>
        </c:dLbls>
        <c:gapWidth val="66"/>
        <c:overlap val="-27"/>
        <c:axId val="1293693712"/>
        <c:axId val="1293693232"/>
      </c:barChart>
      <c:catAx>
        <c:axId val="129369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232"/>
        <c:crosses val="autoZero"/>
        <c:auto val="1"/>
        <c:lblAlgn val="ctr"/>
        <c:lblOffset val="100"/>
        <c:noMultiLvlLbl val="0"/>
      </c:catAx>
      <c:valAx>
        <c:axId val="1293693232"/>
        <c:scaling>
          <c:orientation val="minMax"/>
          <c:max val="0.55000000000000004"/>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712"/>
        <c:crosses val="autoZero"/>
        <c:crossBetween val="between"/>
        <c:majorUnit val="0.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4762"/>
      </a:solidFill>
    </a:ln>
    <a:effectLst/>
  </c:spPr>
  <c:txPr>
    <a:bodyPr/>
    <a:lstStyle/>
    <a:p>
      <a:pPr>
        <a:defRPr>
          <a:latin typeface="Montserrat" pitchFamily="2" charset="77"/>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r>
              <a:rPr lang="en-US" sz="1800" b="1" dirty="0"/>
              <a:t>The service</a:t>
            </a:r>
            <a:r>
              <a:rPr lang="en-US" sz="1800" b="1" baseline="0" dirty="0"/>
              <a:t> was easy to use</a:t>
            </a:r>
            <a:endParaRPr lang="en-US" sz="1800" b="1" dirty="0"/>
          </a:p>
        </c:rich>
      </c:tx>
      <c:overlay val="0"/>
      <c:spPr>
        <a:solidFill>
          <a:schemeClr val="bg1">
            <a:lumMod val="95000"/>
          </a:schemeClr>
        </a:solid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endParaRPr lang="en-US"/>
        </a:p>
      </c:txPr>
    </c:title>
    <c:autoTitleDeleted val="0"/>
    <c:plotArea>
      <c:layout>
        <c:manualLayout>
          <c:layoutTarget val="inner"/>
          <c:xMode val="edge"/>
          <c:yMode val="edge"/>
          <c:x val="6.9603548855892566E-2"/>
          <c:y val="0.14796914356422566"/>
          <c:w val="0.91588040691474937"/>
          <c:h val="0.74175863755293547"/>
        </c:manualLayout>
      </c:layout>
      <c:barChart>
        <c:barDir val="col"/>
        <c:grouping val="clustered"/>
        <c:varyColors val="0"/>
        <c:ser>
          <c:idx val="0"/>
          <c:order val="0"/>
          <c:tx>
            <c:strRef>
              <c:f>Sheet1!$B$1</c:f>
              <c:strCache>
                <c:ptCount val="1"/>
                <c:pt idx="0">
                  <c:v>Series 1</c:v>
                </c:pt>
              </c:strCache>
            </c:strRef>
          </c:tx>
          <c:spPr>
            <a:solidFill>
              <a:srgbClr val="004763"/>
            </a:solidFill>
            <a:ln w="6350">
              <a:solidFill>
                <a:srgbClr val="000000"/>
              </a:solidFill>
            </a:ln>
            <a:effectLst/>
          </c:spPr>
          <c:invertIfNegative val="0"/>
          <c:dPt>
            <c:idx val="0"/>
            <c:invertIfNegative val="0"/>
            <c:bubble3D val="0"/>
            <c:spPr>
              <a:solidFill>
                <a:srgbClr val="004258"/>
              </a:solidFill>
              <a:ln w="6350">
                <a:solidFill>
                  <a:srgbClr val="000000"/>
                </a:solidFill>
              </a:ln>
              <a:effectLst/>
            </c:spPr>
            <c:extLst>
              <c:ext xmlns:c16="http://schemas.microsoft.com/office/drawing/2014/chart" uri="{C3380CC4-5D6E-409C-BE32-E72D297353CC}">
                <c16:uniqueId val="{00000001-D47C-084A-88A4-3E999E687579}"/>
              </c:ext>
            </c:extLst>
          </c:dPt>
          <c:dPt>
            <c:idx val="1"/>
            <c:invertIfNegative val="0"/>
            <c:bubble3D val="0"/>
            <c:spPr>
              <a:solidFill>
                <a:srgbClr val="006778"/>
              </a:solidFill>
              <a:ln w="6350">
                <a:solidFill>
                  <a:srgbClr val="000000"/>
                </a:solidFill>
              </a:ln>
              <a:effectLst/>
            </c:spPr>
            <c:extLst>
              <c:ext xmlns:c16="http://schemas.microsoft.com/office/drawing/2014/chart" uri="{C3380CC4-5D6E-409C-BE32-E72D297353CC}">
                <c16:uniqueId val="{00000003-D47C-084A-88A4-3E999E687579}"/>
              </c:ext>
            </c:extLst>
          </c:dPt>
          <c:dPt>
            <c:idx val="2"/>
            <c:invertIfNegative val="0"/>
            <c:bubble3D val="0"/>
            <c:spPr>
              <a:pattFill prst="wdUpDiag">
                <a:fgClr>
                  <a:srgbClr val="D9D9D9"/>
                </a:fgClr>
                <a:bgClr>
                  <a:schemeClr val="bg1"/>
                </a:bgClr>
              </a:pattFill>
              <a:ln w="6350">
                <a:solidFill>
                  <a:srgbClr val="000000"/>
                </a:solidFill>
              </a:ln>
              <a:effectLst/>
            </c:spPr>
            <c:extLst>
              <c:ext xmlns:c16="http://schemas.microsoft.com/office/drawing/2014/chart" uri="{C3380CC4-5D6E-409C-BE32-E72D297353CC}">
                <c16:uniqueId val="{00000005-D47C-084A-88A4-3E999E687579}"/>
              </c:ext>
            </c:extLst>
          </c:dPt>
          <c:dPt>
            <c:idx val="3"/>
            <c:invertIfNegative val="0"/>
            <c:bubble3D val="0"/>
            <c:spPr>
              <a:solidFill>
                <a:srgbClr val="A0CFEB"/>
              </a:solidFill>
              <a:ln w="6350">
                <a:solidFill>
                  <a:srgbClr val="000000"/>
                </a:solidFill>
              </a:ln>
              <a:effectLst/>
            </c:spPr>
            <c:extLst>
              <c:ext xmlns:c16="http://schemas.microsoft.com/office/drawing/2014/chart" uri="{C3380CC4-5D6E-409C-BE32-E72D297353CC}">
                <c16:uniqueId val="{00000007-D47C-084A-88A4-3E999E687579}"/>
              </c:ext>
            </c:extLst>
          </c:dPt>
          <c:dPt>
            <c:idx val="4"/>
            <c:invertIfNegative val="0"/>
            <c:bubble3D val="0"/>
            <c:spPr>
              <a:solidFill>
                <a:srgbClr val="008ECF"/>
              </a:solidFill>
              <a:ln w="6350">
                <a:solidFill>
                  <a:srgbClr val="000000"/>
                </a:solidFill>
              </a:ln>
              <a:effectLst/>
            </c:spPr>
            <c:extLst>
              <c:ext xmlns:c16="http://schemas.microsoft.com/office/drawing/2014/chart" uri="{C3380CC4-5D6E-409C-BE32-E72D297353CC}">
                <c16:uniqueId val="{00000009-D47C-084A-88A4-3E999E687579}"/>
              </c:ext>
            </c:extLst>
          </c:dPt>
          <c:dLbls>
            <c:dLbl>
              <c:idx val="4"/>
              <c:layout>
                <c:manualLayout>
                  <c:x val="-9.6772510271423899E-17"/>
                  <c:y val="-1.524733091670476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7C-084A-88A4-3E999E687579}"/>
                </c:ext>
              </c:extLst>
            </c:dLbl>
            <c:numFmt formatCode="0.0%" sourceLinked="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ontserrat"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Strongly Disagree</c:v>
                </c:pt>
                <c:pt idx="1">
                  <c:v>Disagree</c:v>
                </c:pt>
                <c:pt idx="2">
                  <c:v>Neither Agree nor Disagree</c:v>
                </c:pt>
                <c:pt idx="3">
                  <c:v>Agree</c:v>
                </c:pt>
                <c:pt idx="4">
                  <c:v>Strongly Agree</c:v>
                </c:pt>
              </c:strCache>
            </c:strRef>
          </c:cat>
          <c:val>
            <c:numRef>
              <c:f>Sheet1!$B$2:$B$6</c:f>
              <c:numCache>
                <c:formatCode>0.0%</c:formatCode>
                <c:ptCount val="5"/>
                <c:pt idx="0">
                  <c:v>1.2E-2</c:v>
                </c:pt>
                <c:pt idx="1">
                  <c:v>4.5999999999999999E-2</c:v>
                </c:pt>
                <c:pt idx="2">
                  <c:v>9.1999999999999998E-2</c:v>
                </c:pt>
                <c:pt idx="3">
                  <c:v>0.379</c:v>
                </c:pt>
                <c:pt idx="4">
                  <c:v>0.47099999999999997</c:v>
                </c:pt>
              </c:numCache>
            </c:numRef>
          </c:val>
          <c:extLst>
            <c:ext xmlns:c16="http://schemas.microsoft.com/office/drawing/2014/chart" uri="{C3380CC4-5D6E-409C-BE32-E72D297353CC}">
              <c16:uniqueId val="{0000000A-D47C-084A-88A4-3E999E687579}"/>
            </c:ext>
          </c:extLst>
        </c:ser>
        <c:dLbls>
          <c:showLegendKey val="0"/>
          <c:showVal val="0"/>
          <c:showCatName val="0"/>
          <c:showSerName val="0"/>
          <c:showPercent val="0"/>
          <c:showBubbleSize val="0"/>
        </c:dLbls>
        <c:gapWidth val="66"/>
        <c:overlap val="-27"/>
        <c:axId val="1293693712"/>
        <c:axId val="1293693232"/>
      </c:barChart>
      <c:catAx>
        <c:axId val="129369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232"/>
        <c:crosses val="autoZero"/>
        <c:auto val="1"/>
        <c:lblAlgn val="ctr"/>
        <c:lblOffset val="100"/>
        <c:noMultiLvlLbl val="0"/>
      </c:catAx>
      <c:valAx>
        <c:axId val="12936932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7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4762"/>
      </a:solidFill>
    </a:ln>
    <a:effectLst/>
  </c:spPr>
  <c:txPr>
    <a:bodyPr/>
    <a:lstStyle/>
    <a:p>
      <a:pPr>
        <a:defRPr>
          <a:latin typeface="Montserrat" pitchFamily="2" charset="77"/>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r>
              <a:rPr lang="en-US" sz="1800" b="1" dirty="0"/>
              <a:t>I felt comfortable and confident using the service</a:t>
            </a:r>
          </a:p>
        </c:rich>
      </c:tx>
      <c:overlay val="0"/>
      <c:spPr>
        <a:solidFill>
          <a:schemeClr val="bg1">
            <a:lumMod val="95000"/>
          </a:schemeClr>
        </a:solid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ontserrat" pitchFamily="2" charset="77"/>
              <a:ea typeface="+mn-ea"/>
              <a:cs typeface="+mn-cs"/>
            </a:defRPr>
          </a:pPr>
          <a:endParaRPr lang="en-US"/>
        </a:p>
      </c:txPr>
    </c:title>
    <c:autoTitleDeleted val="0"/>
    <c:plotArea>
      <c:layout>
        <c:manualLayout>
          <c:layoutTarget val="inner"/>
          <c:xMode val="edge"/>
          <c:yMode val="edge"/>
          <c:x val="6.9603548855892566E-2"/>
          <c:y val="0.1657576963003812"/>
          <c:w val="0.91588040691474937"/>
          <c:h val="0.72397008481677994"/>
        </c:manualLayout>
      </c:layout>
      <c:barChart>
        <c:barDir val="col"/>
        <c:grouping val="clustered"/>
        <c:varyColors val="0"/>
        <c:ser>
          <c:idx val="0"/>
          <c:order val="0"/>
          <c:tx>
            <c:strRef>
              <c:f>Sheet1!$B$1</c:f>
              <c:strCache>
                <c:ptCount val="1"/>
                <c:pt idx="0">
                  <c:v>Series 1</c:v>
                </c:pt>
              </c:strCache>
            </c:strRef>
          </c:tx>
          <c:spPr>
            <a:solidFill>
              <a:srgbClr val="004763"/>
            </a:solidFill>
            <a:ln w="6350">
              <a:solidFill>
                <a:srgbClr val="000000"/>
              </a:solidFill>
            </a:ln>
            <a:effectLst/>
          </c:spPr>
          <c:invertIfNegative val="0"/>
          <c:dPt>
            <c:idx val="0"/>
            <c:invertIfNegative val="0"/>
            <c:bubble3D val="0"/>
            <c:spPr>
              <a:solidFill>
                <a:srgbClr val="004258"/>
              </a:solidFill>
              <a:ln w="6350">
                <a:solidFill>
                  <a:srgbClr val="000000"/>
                </a:solidFill>
              </a:ln>
              <a:effectLst/>
            </c:spPr>
            <c:extLst>
              <c:ext xmlns:c16="http://schemas.microsoft.com/office/drawing/2014/chart" uri="{C3380CC4-5D6E-409C-BE32-E72D297353CC}">
                <c16:uniqueId val="{00000001-D47C-084A-88A4-3E999E687579}"/>
              </c:ext>
            </c:extLst>
          </c:dPt>
          <c:dPt>
            <c:idx val="1"/>
            <c:invertIfNegative val="0"/>
            <c:bubble3D val="0"/>
            <c:spPr>
              <a:solidFill>
                <a:srgbClr val="006778"/>
              </a:solidFill>
              <a:ln w="6350">
                <a:solidFill>
                  <a:srgbClr val="000000"/>
                </a:solidFill>
              </a:ln>
              <a:effectLst/>
            </c:spPr>
            <c:extLst>
              <c:ext xmlns:c16="http://schemas.microsoft.com/office/drawing/2014/chart" uri="{C3380CC4-5D6E-409C-BE32-E72D297353CC}">
                <c16:uniqueId val="{00000003-D47C-084A-88A4-3E999E687579}"/>
              </c:ext>
            </c:extLst>
          </c:dPt>
          <c:dPt>
            <c:idx val="2"/>
            <c:invertIfNegative val="0"/>
            <c:bubble3D val="0"/>
            <c:spPr>
              <a:pattFill prst="wdUpDiag">
                <a:fgClr>
                  <a:srgbClr val="D9D9D9"/>
                </a:fgClr>
                <a:bgClr>
                  <a:schemeClr val="bg1"/>
                </a:bgClr>
              </a:pattFill>
              <a:ln w="6350">
                <a:solidFill>
                  <a:srgbClr val="000000"/>
                </a:solidFill>
              </a:ln>
              <a:effectLst/>
            </c:spPr>
            <c:extLst>
              <c:ext xmlns:c16="http://schemas.microsoft.com/office/drawing/2014/chart" uri="{C3380CC4-5D6E-409C-BE32-E72D297353CC}">
                <c16:uniqueId val="{00000005-D47C-084A-88A4-3E999E687579}"/>
              </c:ext>
            </c:extLst>
          </c:dPt>
          <c:dPt>
            <c:idx val="3"/>
            <c:invertIfNegative val="0"/>
            <c:bubble3D val="0"/>
            <c:spPr>
              <a:solidFill>
                <a:srgbClr val="A0CFEB"/>
              </a:solidFill>
              <a:ln w="6350">
                <a:solidFill>
                  <a:srgbClr val="000000"/>
                </a:solidFill>
              </a:ln>
              <a:effectLst/>
            </c:spPr>
            <c:extLst>
              <c:ext xmlns:c16="http://schemas.microsoft.com/office/drawing/2014/chart" uri="{C3380CC4-5D6E-409C-BE32-E72D297353CC}">
                <c16:uniqueId val="{00000007-D47C-084A-88A4-3E999E687579}"/>
              </c:ext>
            </c:extLst>
          </c:dPt>
          <c:dPt>
            <c:idx val="4"/>
            <c:invertIfNegative val="0"/>
            <c:bubble3D val="0"/>
            <c:spPr>
              <a:solidFill>
                <a:srgbClr val="008ECF"/>
              </a:solidFill>
              <a:ln w="6350">
                <a:solidFill>
                  <a:srgbClr val="000000"/>
                </a:solidFill>
              </a:ln>
              <a:effectLst/>
            </c:spPr>
            <c:extLst>
              <c:ext xmlns:c16="http://schemas.microsoft.com/office/drawing/2014/chart" uri="{C3380CC4-5D6E-409C-BE32-E72D297353CC}">
                <c16:uniqueId val="{00000009-D47C-084A-88A4-3E999E687579}"/>
              </c:ext>
            </c:extLst>
          </c:dPt>
          <c:dLbls>
            <c:dLbl>
              <c:idx val="4"/>
              <c:layout>
                <c:manualLayout>
                  <c:x val="-9.6772510271423899E-17"/>
                  <c:y val="-1.524733091670476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47C-084A-88A4-3E999E687579}"/>
                </c:ext>
              </c:extLst>
            </c:dLbl>
            <c:numFmt formatCode="0.0%" sourceLinked="0"/>
            <c:spPr>
              <a:noFill/>
              <a:ln>
                <a:noFill/>
              </a:ln>
              <a:effectLst/>
            </c:spPr>
            <c:txPr>
              <a:bodyPr rot="0" spcFirstLastPara="1" vertOverflow="ellipsis" vert="horz" wrap="square" anchor="ctr" anchorCtr="1"/>
              <a:lstStyle/>
              <a:p>
                <a:pPr>
                  <a:defRPr sz="1197" b="1" i="0" u="none" strike="noStrike" kern="1200" baseline="0">
                    <a:solidFill>
                      <a:schemeClr val="tx1">
                        <a:lumMod val="75000"/>
                        <a:lumOff val="25000"/>
                      </a:schemeClr>
                    </a:solidFill>
                    <a:latin typeface="Montserrat" pitchFamily="2" charset="77"/>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Strongly Disagree</c:v>
                </c:pt>
                <c:pt idx="1">
                  <c:v>Disagree</c:v>
                </c:pt>
                <c:pt idx="2">
                  <c:v>Neither Agree nor Disagree</c:v>
                </c:pt>
                <c:pt idx="3">
                  <c:v>Agree</c:v>
                </c:pt>
                <c:pt idx="4">
                  <c:v>Strongly Agree</c:v>
                </c:pt>
              </c:strCache>
            </c:strRef>
          </c:cat>
          <c:val>
            <c:numRef>
              <c:f>Sheet1!$B$2:$B$6</c:f>
              <c:numCache>
                <c:formatCode>0.0%</c:formatCode>
                <c:ptCount val="5"/>
                <c:pt idx="0">
                  <c:v>2.4E-2</c:v>
                </c:pt>
                <c:pt idx="1">
                  <c:v>3.4000000000000002E-2</c:v>
                </c:pt>
                <c:pt idx="2">
                  <c:v>0.108</c:v>
                </c:pt>
                <c:pt idx="3">
                  <c:v>0.34399999999999997</c:v>
                </c:pt>
                <c:pt idx="4">
                  <c:v>0.49</c:v>
                </c:pt>
              </c:numCache>
            </c:numRef>
          </c:val>
          <c:extLst>
            <c:ext xmlns:c16="http://schemas.microsoft.com/office/drawing/2014/chart" uri="{C3380CC4-5D6E-409C-BE32-E72D297353CC}">
              <c16:uniqueId val="{0000000A-D47C-084A-88A4-3E999E687579}"/>
            </c:ext>
          </c:extLst>
        </c:ser>
        <c:dLbls>
          <c:showLegendKey val="0"/>
          <c:showVal val="0"/>
          <c:showCatName val="0"/>
          <c:showSerName val="0"/>
          <c:showPercent val="0"/>
          <c:showBubbleSize val="0"/>
        </c:dLbls>
        <c:gapWidth val="66"/>
        <c:overlap val="-27"/>
        <c:axId val="1293693712"/>
        <c:axId val="1293693232"/>
      </c:barChart>
      <c:catAx>
        <c:axId val="1293693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232"/>
        <c:crosses val="autoZero"/>
        <c:auto val="1"/>
        <c:lblAlgn val="ctr"/>
        <c:lblOffset val="100"/>
        <c:noMultiLvlLbl val="0"/>
      </c:catAx>
      <c:valAx>
        <c:axId val="1293693232"/>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ontserrat" pitchFamily="2" charset="77"/>
                <a:ea typeface="+mn-ea"/>
                <a:cs typeface="+mn-cs"/>
              </a:defRPr>
            </a:pPr>
            <a:endParaRPr lang="en-US"/>
          </a:p>
        </c:txPr>
        <c:crossAx val="1293693712"/>
        <c:crosses val="autoZero"/>
        <c:crossBetween val="between"/>
        <c:majorUnit val="0.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04762"/>
      </a:solidFill>
    </a:ln>
    <a:effectLst/>
  </c:spPr>
  <c:txPr>
    <a:bodyPr/>
    <a:lstStyle/>
    <a:p>
      <a:pPr>
        <a:defRPr>
          <a:latin typeface="Montserrat" pitchFamily="2" charset="77"/>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2553B7D-8B86-C809-9965-A0BD4BB43B05}"/>
              </a:ext>
            </a:extLst>
          </p:cNvPr>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AU" dirty="0"/>
          </a:p>
        </p:txBody>
      </p:sp>
      <p:sp>
        <p:nvSpPr>
          <p:cNvPr id="3" name="Date Placeholder 2">
            <a:extLst>
              <a:ext uri="{FF2B5EF4-FFF2-40B4-BE49-F238E27FC236}">
                <a16:creationId xmlns:a16="http://schemas.microsoft.com/office/drawing/2014/main" id="{B3310FD7-0DF3-0EF9-2447-B83E5081A801}"/>
              </a:ext>
            </a:extLst>
          </p:cNvPr>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D3A85017-419B-4FB5-80E4-1EA40001F190}" type="datetimeFigureOut">
              <a:rPr lang="en-AU" smtClean="0"/>
              <a:t>29/01/2025</a:t>
            </a:fld>
            <a:endParaRPr lang="en-AU" dirty="0"/>
          </a:p>
        </p:txBody>
      </p:sp>
      <p:sp>
        <p:nvSpPr>
          <p:cNvPr id="4" name="Footer Placeholder 3">
            <a:extLst>
              <a:ext uri="{FF2B5EF4-FFF2-40B4-BE49-F238E27FC236}">
                <a16:creationId xmlns:a16="http://schemas.microsoft.com/office/drawing/2014/main" id="{061B7B1A-B9DB-788D-40CC-2648037F7B07}"/>
              </a:ext>
            </a:extLst>
          </p:cNvPr>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a:extLst>
              <a:ext uri="{FF2B5EF4-FFF2-40B4-BE49-F238E27FC236}">
                <a16:creationId xmlns:a16="http://schemas.microsoft.com/office/drawing/2014/main" id="{11D9CC22-709D-09F5-F637-9BD6BD31C327}"/>
              </a:ext>
            </a:extLst>
          </p:cNvPr>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B9F5BE21-573B-4B1B-AA30-B5CA6303DB1B}" type="slidenum">
              <a:rPr lang="en-AU" smtClean="0"/>
              <a:t>‹#›</a:t>
            </a:fld>
            <a:endParaRPr lang="en-AU" dirty="0"/>
          </a:p>
        </p:txBody>
      </p:sp>
    </p:spTree>
    <p:extLst>
      <p:ext uri="{BB962C8B-B14F-4D97-AF65-F5344CB8AC3E}">
        <p14:creationId xmlns:p14="http://schemas.microsoft.com/office/powerpoint/2010/main" val="171281474"/>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160" userDrawn="1">
          <p15:clr>
            <a:srgbClr val="F26B43"/>
          </p15:clr>
        </p15:guide>
        <p15:guide id="2" pos="384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394DF873-EF9B-104F-B1C6-9BC162C198B0}" type="datetimeFigureOut">
              <a:rPr lang="en-US" smtClean="0"/>
              <a:t>1/29/2025</a:t>
            </a:fld>
            <a:endParaRPr lang="en-US" dirty="0"/>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1ADA85F5-C7FA-9B41-AABF-73FD275728BD}" type="slidenum">
              <a:rPr lang="en-US" smtClean="0"/>
              <a:t>‹#›</a:t>
            </a:fld>
            <a:endParaRPr lang="en-US" dirty="0"/>
          </a:p>
        </p:txBody>
      </p:sp>
    </p:spTree>
    <p:extLst>
      <p:ext uri="{BB962C8B-B14F-4D97-AF65-F5344CB8AC3E}">
        <p14:creationId xmlns:p14="http://schemas.microsoft.com/office/powerpoint/2010/main" val="3267426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DA85F5-C7FA-9B41-AABF-73FD275728BD}" type="slidenum">
              <a:rPr lang="en-US" smtClean="0"/>
              <a:t>2</a:t>
            </a:fld>
            <a:endParaRPr lang="en-US" dirty="0"/>
          </a:p>
        </p:txBody>
      </p:sp>
    </p:spTree>
    <p:extLst>
      <p:ext uri="{BB962C8B-B14F-4D97-AF65-F5344CB8AC3E}">
        <p14:creationId xmlns:p14="http://schemas.microsoft.com/office/powerpoint/2010/main" val="767617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36FFC-9AD1-5A7B-BB68-9727F3A880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03E89C-4AB1-49CC-121A-0F476DB6E8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075736-2ECF-CE04-8C8D-3E6D38D1831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C4C4510-6331-8227-B81B-63217580C6AB}"/>
              </a:ext>
            </a:extLst>
          </p:cNvPr>
          <p:cNvSpPr>
            <a:spLocks noGrp="1"/>
          </p:cNvSpPr>
          <p:nvPr>
            <p:ph type="sldNum" sz="quarter" idx="5"/>
          </p:nvPr>
        </p:nvSpPr>
        <p:spPr/>
        <p:txBody>
          <a:bodyPr/>
          <a:lstStyle/>
          <a:p>
            <a:fld id="{F476140F-C3F8-5543-A1F3-EDFB23E38EA3}" type="slidenum">
              <a:rPr lang="en-US" smtClean="0"/>
              <a:t>3</a:t>
            </a:fld>
            <a:endParaRPr lang="en-US" dirty="0"/>
          </a:p>
        </p:txBody>
      </p:sp>
    </p:spTree>
    <p:extLst>
      <p:ext uri="{BB962C8B-B14F-4D97-AF65-F5344CB8AC3E}">
        <p14:creationId xmlns:p14="http://schemas.microsoft.com/office/powerpoint/2010/main" val="3131363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AE530B-077F-E3D2-347D-EC193DC0F0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FB118D-0B7D-41B3-90BC-122490C622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C62BA7-B39F-F02A-9FCA-EA5BAA20519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8A86C83-FFAD-3121-0926-4C461C978C5D}"/>
              </a:ext>
            </a:extLst>
          </p:cNvPr>
          <p:cNvSpPr>
            <a:spLocks noGrp="1"/>
          </p:cNvSpPr>
          <p:nvPr>
            <p:ph type="sldNum" sz="quarter" idx="5"/>
          </p:nvPr>
        </p:nvSpPr>
        <p:spPr/>
        <p:txBody>
          <a:bodyPr/>
          <a:lstStyle/>
          <a:p>
            <a:fld id="{F476140F-C3F8-5543-A1F3-EDFB23E38EA3}" type="slidenum">
              <a:rPr lang="en-US" smtClean="0"/>
              <a:t>4</a:t>
            </a:fld>
            <a:endParaRPr lang="en-US" dirty="0"/>
          </a:p>
        </p:txBody>
      </p:sp>
    </p:spTree>
    <p:extLst>
      <p:ext uri="{BB962C8B-B14F-4D97-AF65-F5344CB8AC3E}">
        <p14:creationId xmlns:p14="http://schemas.microsoft.com/office/powerpoint/2010/main" val="231138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A61F8-16BE-BA4F-979B-367C9D8CBF4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DC51A7-3AE5-4113-A0EE-0B76C3FDA0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45ACB7-E8E0-009C-8CA0-572AF439674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DC6E320-8EEB-78F4-430D-C49ECA392DED}"/>
              </a:ext>
            </a:extLst>
          </p:cNvPr>
          <p:cNvSpPr>
            <a:spLocks noGrp="1"/>
          </p:cNvSpPr>
          <p:nvPr>
            <p:ph type="sldNum" sz="quarter" idx="5"/>
          </p:nvPr>
        </p:nvSpPr>
        <p:spPr/>
        <p:txBody>
          <a:bodyPr/>
          <a:lstStyle/>
          <a:p>
            <a:fld id="{F476140F-C3F8-5543-A1F3-EDFB23E38EA3}" type="slidenum">
              <a:rPr lang="en-US" smtClean="0"/>
              <a:t>5</a:t>
            </a:fld>
            <a:endParaRPr lang="en-US" dirty="0"/>
          </a:p>
        </p:txBody>
      </p:sp>
    </p:spTree>
    <p:extLst>
      <p:ext uri="{BB962C8B-B14F-4D97-AF65-F5344CB8AC3E}">
        <p14:creationId xmlns:p14="http://schemas.microsoft.com/office/powerpoint/2010/main" val="1694982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2396E-D5BE-1944-4677-1B43F3AB2B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B4F063-977F-D716-1533-05433AD3F38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FFB555-AA82-6D3D-C1FE-1A255E58808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8EB84AA-2DAA-E471-67CC-5A0E19130C6F}"/>
              </a:ext>
            </a:extLst>
          </p:cNvPr>
          <p:cNvSpPr>
            <a:spLocks noGrp="1"/>
          </p:cNvSpPr>
          <p:nvPr>
            <p:ph type="sldNum" sz="quarter" idx="5"/>
          </p:nvPr>
        </p:nvSpPr>
        <p:spPr/>
        <p:txBody>
          <a:bodyPr/>
          <a:lstStyle/>
          <a:p>
            <a:fld id="{F476140F-C3F8-5543-A1F3-EDFB23E38EA3}" type="slidenum">
              <a:rPr lang="en-US" smtClean="0"/>
              <a:t>6</a:t>
            </a:fld>
            <a:endParaRPr lang="en-US" dirty="0"/>
          </a:p>
        </p:txBody>
      </p:sp>
    </p:spTree>
    <p:extLst>
      <p:ext uri="{BB962C8B-B14F-4D97-AF65-F5344CB8AC3E}">
        <p14:creationId xmlns:p14="http://schemas.microsoft.com/office/powerpoint/2010/main" val="1348934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824CC-E144-AC59-D749-B84F164DCC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994B98-5787-16C5-4584-775D4AF3AE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A2805A-9C48-D85A-0570-F17530819CA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F42881C-B2DE-2790-6F12-053EB8FD7EC5}"/>
              </a:ext>
            </a:extLst>
          </p:cNvPr>
          <p:cNvSpPr>
            <a:spLocks noGrp="1"/>
          </p:cNvSpPr>
          <p:nvPr>
            <p:ph type="sldNum" sz="quarter" idx="5"/>
          </p:nvPr>
        </p:nvSpPr>
        <p:spPr/>
        <p:txBody>
          <a:bodyPr/>
          <a:lstStyle/>
          <a:p>
            <a:fld id="{F476140F-C3F8-5543-A1F3-EDFB23E38EA3}" type="slidenum">
              <a:rPr lang="en-US" smtClean="0"/>
              <a:t>7</a:t>
            </a:fld>
            <a:endParaRPr lang="en-US" dirty="0"/>
          </a:p>
        </p:txBody>
      </p:sp>
    </p:spTree>
    <p:extLst>
      <p:ext uri="{BB962C8B-B14F-4D97-AF65-F5344CB8AC3E}">
        <p14:creationId xmlns:p14="http://schemas.microsoft.com/office/powerpoint/2010/main" val="488646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C8DF88-0055-BBAE-5AFF-96B117FD20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8FB714-D866-868B-D3E5-64159E3E4F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AD7A37-418F-E88D-FDB8-BAA79F7C606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ADDDBC1-5FC2-157F-D3D1-F5EB36E6A3A6}"/>
              </a:ext>
            </a:extLst>
          </p:cNvPr>
          <p:cNvSpPr>
            <a:spLocks noGrp="1"/>
          </p:cNvSpPr>
          <p:nvPr>
            <p:ph type="sldNum" sz="quarter" idx="5"/>
          </p:nvPr>
        </p:nvSpPr>
        <p:spPr/>
        <p:txBody>
          <a:bodyPr/>
          <a:lstStyle/>
          <a:p>
            <a:fld id="{F476140F-C3F8-5543-A1F3-EDFB23E38EA3}" type="slidenum">
              <a:rPr lang="en-US" smtClean="0"/>
              <a:t>8</a:t>
            </a:fld>
            <a:endParaRPr lang="en-US" dirty="0"/>
          </a:p>
        </p:txBody>
      </p:sp>
    </p:spTree>
    <p:extLst>
      <p:ext uri="{BB962C8B-B14F-4D97-AF65-F5344CB8AC3E}">
        <p14:creationId xmlns:p14="http://schemas.microsoft.com/office/powerpoint/2010/main" val="224416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8626D-632C-4EEF-2596-2FF8DD46C2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C378FE-B77B-13CE-6604-C1AC83EE55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EB2DDD-7AC5-6E32-581B-36573FE23F1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CB38975-B016-AF4B-7029-0D1A10DACBB5}"/>
              </a:ext>
            </a:extLst>
          </p:cNvPr>
          <p:cNvSpPr>
            <a:spLocks noGrp="1"/>
          </p:cNvSpPr>
          <p:nvPr>
            <p:ph type="sldNum" sz="quarter" idx="5"/>
          </p:nvPr>
        </p:nvSpPr>
        <p:spPr/>
        <p:txBody>
          <a:bodyPr/>
          <a:lstStyle/>
          <a:p>
            <a:fld id="{F476140F-C3F8-5543-A1F3-EDFB23E38EA3}" type="slidenum">
              <a:rPr lang="en-US" smtClean="0"/>
              <a:t>9</a:t>
            </a:fld>
            <a:endParaRPr lang="en-US" dirty="0"/>
          </a:p>
        </p:txBody>
      </p:sp>
    </p:spTree>
    <p:extLst>
      <p:ext uri="{BB962C8B-B14F-4D97-AF65-F5344CB8AC3E}">
        <p14:creationId xmlns:p14="http://schemas.microsoft.com/office/powerpoint/2010/main" val="2572588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EAE79-DBB3-75BE-8AE8-EB32B0B8EB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3EDD38-661F-925E-80A1-316A61D368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4CEA1B-7B96-A10A-3EFA-09292E9F104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B46AD6C-48F5-B142-A605-52ABF4452E76}"/>
              </a:ext>
            </a:extLst>
          </p:cNvPr>
          <p:cNvSpPr>
            <a:spLocks noGrp="1"/>
          </p:cNvSpPr>
          <p:nvPr>
            <p:ph type="sldNum" sz="quarter" idx="5"/>
          </p:nvPr>
        </p:nvSpPr>
        <p:spPr/>
        <p:txBody>
          <a:bodyPr/>
          <a:lstStyle/>
          <a:p>
            <a:fld id="{F476140F-C3F8-5543-A1F3-EDFB23E38EA3}" type="slidenum">
              <a:rPr lang="en-US" smtClean="0"/>
              <a:t>10</a:t>
            </a:fld>
            <a:endParaRPr lang="en-US" dirty="0"/>
          </a:p>
        </p:txBody>
      </p:sp>
    </p:spTree>
    <p:extLst>
      <p:ext uri="{BB962C8B-B14F-4D97-AF65-F5344CB8AC3E}">
        <p14:creationId xmlns:p14="http://schemas.microsoft.com/office/powerpoint/2010/main" val="525868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3200" b="1" i="0">
                <a:solidFill>
                  <a:srgbClr val="004257"/>
                </a:solidFill>
                <a:latin typeface="Calibri"/>
                <a:cs typeface="Calibr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4257"/>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4257"/>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7" name="Holder 7"/>
          <p:cNvSpPr>
            <a:spLocks noGrp="1"/>
          </p:cNvSpPr>
          <p:nvPr>
            <p:ph type="sldNum" sz="quarter" idx="7"/>
          </p:nvPr>
        </p:nvSpPr>
        <p:spPr>
          <a:xfrm>
            <a:off x="8778240" y="6377940"/>
            <a:ext cx="280416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4257"/>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5" name="Holder 5"/>
          <p:cNvSpPr>
            <a:spLocks noGrp="1"/>
          </p:cNvSpPr>
          <p:nvPr>
            <p:ph type="sldNum" sz="quarter" idx="7"/>
          </p:nvPr>
        </p:nvSpPr>
        <p:spPr>
          <a:xfrm>
            <a:off x="8778240" y="6377940"/>
            <a:ext cx="280416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dirty="0"/>
          </a:p>
        </p:txBody>
      </p:sp>
      <p:sp>
        <p:nvSpPr>
          <p:cNvPr id="4" name="Holder 4"/>
          <p:cNvSpPr>
            <a:spLocks noGrp="1"/>
          </p:cNvSpPr>
          <p:nvPr>
            <p:ph type="sldNum" sz="quarter" idx="7"/>
          </p:nvPr>
        </p:nvSpPr>
        <p:spPr>
          <a:xfrm>
            <a:off x="8778240" y="6377940"/>
            <a:ext cx="280416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586" y="1350336"/>
            <a:ext cx="5316279" cy="4742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7137" y="1350335"/>
            <a:ext cx="5316277" cy="47421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Placeholder 1">
            <a:extLst>
              <a:ext uri="{FF2B5EF4-FFF2-40B4-BE49-F238E27FC236}">
                <a16:creationId xmlns:a16="http://schemas.microsoft.com/office/drawing/2014/main" id="{F17C122B-B6BB-4874-97F8-5F409914EF05}"/>
              </a:ext>
            </a:extLst>
          </p:cNvPr>
          <p:cNvSpPr>
            <a:spLocks noGrp="1"/>
          </p:cNvSpPr>
          <p:nvPr>
            <p:ph type="title"/>
          </p:nvPr>
        </p:nvSpPr>
        <p:spPr>
          <a:xfrm>
            <a:off x="648586" y="286603"/>
            <a:ext cx="10877108" cy="702305"/>
          </a:xfrm>
          <a:prstGeom prst="rect">
            <a:avLst/>
          </a:prstGeom>
        </p:spPr>
        <p:txBody>
          <a:bodyPr vert="horz" lIns="91440" tIns="45720" rIns="91440" bIns="45720" rtlCol="0" anchor="b">
            <a:normAutofit/>
          </a:bodyPr>
          <a:lstStyle/>
          <a:p>
            <a:r>
              <a:rPr lang="en-US"/>
              <a:t>Click to edit Master title style</a:t>
            </a:r>
          </a:p>
        </p:txBody>
      </p:sp>
      <p:sp>
        <p:nvSpPr>
          <p:cNvPr id="2" name="Holder 4">
            <a:extLst>
              <a:ext uri="{FF2B5EF4-FFF2-40B4-BE49-F238E27FC236}">
                <a16:creationId xmlns:a16="http://schemas.microsoft.com/office/drawing/2014/main" id="{1A9EA2B8-672F-31E8-C4FB-FD14C9B5B8B1}"/>
              </a:ext>
            </a:extLst>
          </p:cNvPr>
          <p:cNvSpPr>
            <a:spLocks noGrp="1"/>
          </p:cNvSpPr>
          <p:nvPr>
            <p:ph type="ftr" sz="quarter" idx="5"/>
          </p:nvPr>
        </p:nvSpPr>
        <p:spPr>
          <a:xfrm>
            <a:off x="5078729" y="6522421"/>
            <a:ext cx="619125" cy="170179"/>
          </a:xfrm>
          <a:prstGeom prst="rect">
            <a:avLst/>
          </a:prstGeom>
        </p:spPr>
        <p:txBody>
          <a:bodyPr wrap="square" lIns="0" tIns="0" rIns="0" bIns="0">
            <a:spAutoFit/>
          </a:bodyPr>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spTree>
    <p:extLst>
      <p:ext uri="{BB962C8B-B14F-4D97-AF65-F5344CB8AC3E}">
        <p14:creationId xmlns:p14="http://schemas.microsoft.com/office/powerpoint/2010/main" val="302585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46E9212-9738-0650-3FAE-52891852AC96}"/>
              </a:ext>
            </a:extLst>
          </p:cNvPr>
          <p:cNvPicPr>
            <a:picLocks noChangeAspect="1"/>
          </p:cNvPicPr>
          <p:nvPr userDrawn="1"/>
        </p:nvPicPr>
        <p:blipFill>
          <a:blip r:embed="rId2"/>
          <a:stretch>
            <a:fillRect/>
          </a:stretch>
        </p:blipFill>
        <p:spPr>
          <a:xfrm>
            <a:off x="0" y="0"/>
            <a:ext cx="12204000" cy="7077645"/>
          </a:xfrm>
          <a:prstGeom prst="rect">
            <a:avLst/>
          </a:prstGeom>
          <a:solidFill>
            <a:schemeClr val="bg1"/>
          </a:solidFill>
        </p:spPr>
      </p:pic>
    </p:spTree>
    <p:extLst>
      <p:ext uri="{BB962C8B-B14F-4D97-AF65-F5344CB8AC3E}">
        <p14:creationId xmlns:p14="http://schemas.microsoft.com/office/powerpoint/2010/main" val="73603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28B574-7188-B9E8-EB32-4E0FD5486A50}"/>
              </a:ext>
            </a:extLst>
          </p:cNvPr>
          <p:cNvSpPr/>
          <p:nvPr userDrawn="1"/>
        </p:nvSpPr>
        <p:spPr>
          <a:xfrm>
            <a:off x="-10274" y="6405220"/>
            <a:ext cx="12240000" cy="468000"/>
          </a:xfrm>
          <a:prstGeom prst="rect">
            <a:avLst/>
          </a:prstGeom>
          <a:solidFill>
            <a:srgbClr val="0047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17" name="bg object 17"/>
          <p:cNvPicPr/>
          <p:nvPr/>
        </p:nvPicPr>
        <p:blipFill>
          <a:blip r:embed="rId9" cstate="print"/>
          <a:stretch>
            <a:fillRect/>
          </a:stretch>
        </p:blipFill>
        <p:spPr>
          <a:xfrm>
            <a:off x="82295" y="6437374"/>
            <a:ext cx="1440180" cy="402332"/>
          </a:xfrm>
          <a:prstGeom prst="rect">
            <a:avLst/>
          </a:prstGeom>
        </p:spPr>
      </p:pic>
      <p:sp>
        <p:nvSpPr>
          <p:cNvPr id="2" name="Holder 2"/>
          <p:cNvSpPr>
            <a:spLocks noGrp="1"/>
          </p:cNvSpPr>
          <p:nvPr>
            <p:ph type="title"/>
          </p:nvPr>
        </p:nvSpPr>
        <p:spPr>
          <a:xfrm>
            <a:off x="492251" y="417068"/>
            <a:ext cx="6738620" cy="513715"/>
          </a:xfrm>
          <a:prstGeom prst="rect">
            <a:avLst/>
          </a:prstGeom>
        </p:spPr>
        <p:txBody>
          <a:bodyPr wrap="square" lIns="0" tIns="0" rIns="0" bIns="0">
            <a:spAutoFit/>
          </a:bodyPr>
          <a:lstStyle>
            <a:lvl1pPr>
              <a:defRPr sz="3200" b="1" i="0">
                <a:solidFill>
                  <a:srgbClr val="004257"/>
                </a:solidFill>
                <a:latin typeface="Calibri"/>
                <a:cs typeface="Calibri"/>
              </a:defRPr>
            </a:lvl1pPr>
          </a:lstStyle>
          <a:p>
            <a:endParaRPr/>
          </a:p>
        </p:txBody>
      </p:sp>
      <p:sp>
        <p:nvSpPr>
          <p:cNvPr id="3" name="Holder 3"/>
          <p:cNvSpPr>
            <a:spLocks noGrp="1"/>
          </p:cNvSpPr>
          <p:nvPr>
            <p:ph type="body" idx="1"/>
          </p:nvPr>
        </p:nvSpPr>
        <p:spPr>
          <a:xfrm>
            <a:off x="727862" y="1611630"/>
            <a:ext cx="10736580" cy="42748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10369925" y="6522421"/>
            <a:ext cx="619125" cy="170179"/>
          </a:xfrm>
          <a:prstGeom prst="rect">
            <a:avLst/>
          </a:prstGeom>
        </p:spPr>
        <p:txBody>
          <a:bodyPr wrap="square" lIns="0" tIns="0" rIns="0" bIns="0">
            <a:spAutoFit/>
          </a:bodyPr>
          <a:lstStyle>
            <a:lvl1pPr>
              <a:defRPr sz="1000" b="0" i="0">
                <a:solidFill>
                  <a:schemeClr val="bg1"/>
                </a:solidFill>
                <a:latin typeface="Arial"/>
                <a:cs typeface="Arial"/>
              </a:defRPr>
            </a:lvl1pPr>
          </a:lstStyle>
          <a:p>
            <a:pPr marL="12700">
              <a:lnSpc>
                <a:spcPts val="1200"/>
              </a:lnSpc>
            </a:pPr>
            <a:r>
              <a:rPr spc="-50" dirty="0"/>
              <a:t>provided</a:t>
            </a:r>
            <a:r>
              <a:rPr spc="20" dirty="0"/>
              <a:t> </a:t>
            </a:r>
            <a:r>
              <a:rPr spc="-25" dirty="0"/>
              <a:t>by</a:t>
            </a:r>
          </a:p>
        </p:txBody>
      </p:sp>
      <p:pic>
        <p:nvPicPr>
          <p:cNvPr id="9" name="Picture 8" descr="A black background with white text&#10;&#10;Description automatically generated">
            <a:extLst>
              <a:ext uri="{FF2B5EF4-FFF2-40B4-BE49-F238E27FC236}">
                <a16:creationId xmlns:a16="http://schemas.microsoft.com/office/drawing/2014/main" id="{0A7FF5C0-7440-99DF-0FEF-0BA2CEBE9718}"/>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999324" y="6468968"/>
            <a:ext cx="1044001" cy="36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6479635-3ECE-A4E4-1E1F-3358827572D0}"/>
              </a:ext>
            </a:extLst>
          </p:cNvPr>
          <p:cNvPicPr>
            <a:picLocks noChangeAspect="1"/>
          </p:cNvPicPr>
          <p:nvPr/>
        </p:nvPicPr>
        <p:blipFill>
          <a:blip r:embed="rId2">
            <a:grayscl/>
            <a:extLst>
              <a:ext uri="{BEBA8EAE-BF5A-486C-A8C5-ECC9F3942E4B}">
                <a14:imgProps xmlns:a14="http://schemas.microsoft.com/office/drawing/2010/main">
                  <a14:imgLayer r:embed="rId3">
                    <a14:imgEffect>
                      <a14:colorTemperature colorTemp="5900"/>
                    </a14:imgEffect>
                    <a14:imgEffect>
                      <a14:saturation sat="33000"/>
                    </a14:imgEffect>
                  </a14:imgLayer>
                </a14:imgProps>
              </a:ext>
            </a:extLst>
          </a:blip>
          <a:srcRect t="15723"/>
          <a:stretch/>
        </p:blipFill>
        <p:spPr>
          <a:xfrm>
            <a:off x="0" y="0"/>
            <a:ext cx="5715568" cy="7086374"/>
          </a:xfrm>
          <a:prstGeom prst="rect">
            <a:avLst/>
          </a:prstGeom>
        </p:spPr>
      </p:pic>
      <p:sp>
        <p:nvSpPr>
          <p:cNvPr id="2" name="Rectangle 1">
            <a:extLst>
              <a:ext uri="{FF2B5EF4-FFF2-40B4-BE49-F238E27FC236}">
                <a16:creationId xmlns:a16="http://schemas.microsoft.com/office/drawing/2014/main" id="{6FCC8F54-5C5F-A5B5-7E9A-A7BB2E5E8FB0}"/>
              </a:ext>
            </a:extLst>
          </p:cNvPr>
          <p:cNvSpPr/>
          <p:nvPr/>
        </p:nvSpPr>
        <p:spPr>
          <a:xfrm>
            <a:off x="5694745" y="0"/>
            <a:ext cx="6495393" cy="707346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F5856E8-5788-BF16-173F-250C1B574B55}"/>
              </a:ext>
            </a:extLst>
          </p:cNvPr>
          <p:cNvGrpSpPr/>
          <p:nvPr/>
        </p:nvGrpSpPr>
        <p:grpSpPr>
          <a:xfrm>
            <a:off x="6743630" y="1323938"/>
            <a:ext cx="4753224" cy="4973048"/>
            <a:chOff x="6743630" y="1323938"/>
            <a:chExt cx="4753224" cy="4973048"/>
          </a:xfrm>
        </p:grpSpPr>
        <p:sp>
          <p:nvSpPr>
            <p:cNvPr id="3" name="object 3"/>
            <p:cNvSpPr txBox="1"/>
            <p:nvPr/>
          </p:nvSpPr>
          <p:spPr>
            <a:xfrm>
              <a:off x="7600441" y="1800747"/>
              <a:ext cx="2912150" cy="259686"/>
            </a:xfrm>
            <a:prstGeom prst="rect">
              <a:avLst/>
            </a:prstGeom>
          </p:spPr>
          <p:txBody>
            <a:bodyPr vert="horz" wrap="square" lIns="0" tIns="13335" rIns="0" bIns="0" rtlCol="0">
              <a:spAutoFit/>
            </a:bodyPr>
            <a:lstStyle/>
            <a:p>
              <a:pPr marL="12700" algn="ctr">
                <a:lnSpc>
                  <a:spcPct val="100000"/>
                </a:lnSpc>
                <a:spcBef>
                  <a:spcPts val="105"/>
                </a:spcBef>
              </a:pPr>
              <a:r>
                <a:rPr lang="en-US" sz="1600" b="1" spc="-20" dirty="0">
                  <a:latin typeface="Montserrat" pitchFamily="2" charset="77"/>
                  <a:cs typeface="Calibri"/>
                </a:rPr>
                <a:t>Survey 7 </a:t>
              </a:r>
              <a:r>
                <a:rPr sz="1600" b="1" dirty="0">
                  <a:latin typeface="Montserrat" pitchFamily="2" charset="77"/>
                  <a:cs typeface="Calibri"/>
                </a:rPr>
                <a:t>-</a:t>
              </a:r>
              <a:r>
                <a:rPr sz="1600" b="1" spc="-25" dirty="0">
                  <a:latin typeface="Montserrat" pitchFamily="2" charset="77"/>
                  <a:cs typeface="Calibri"/>
                </a:rPr>
                <a:t> </a:t>
              </a:r>
              <a:r>
                <a:rPr lang="en-AU" sz="1600" b="1" spc="-25" dirty="0">
                  <a:latin typeface="Montserrat" pitchFamily="2" charset="77"/>
                  <a:cs typeface="Calibri"/>
                </a:rPr>
                <a:t>November</a:t>
              </a:r>
              <a:r>
                <a:rPr sz="1600" b="1" spc="-50" dirty="0">
                  <a:latin typeface="Montserrat" pitchFamily="2" charset="77"/>
                  <a:cs typeface="Calibri"/>
                </a:rPr>
                <a:t> </a:t>
              </a:r>
              <a:r>
                <a:rPr sz="1600" b="1" spc="-20" dirty="0">
                  <a:latin typeface="Montserrat" pitchFamily="2" charset="77"/>
                  <a:cs typeface="Calibri"/>
                </a:rPr>
                <a:t>202</a:t>
              </a:r>
              <a:r>
                <a:rPr lang="en-AU" sz="1600" b="1" spc="-20" dirty="0">
                  <a:latin typeface="Montserrat" pitchFamily="2" charset="77"/>
                  <a:cs typeface="Calibri"/>
                </a:rPr>
                <a:t>4</a:t>
              </a:r>
              <a:endParaRPr lang="en-AU" sz="1600" b="1" dirty="0">
                <a:latin typeface="Montserrat" pitchFamily="2" charset="77"/>
                <a:cs typeface="Calibri"/>
              </a:endParaRPr>
            </a:p>
          </p:txBody>
        </p:sp>
        <p:sp>
          <p:nvSpPr>
            <p:cNvPr id="4" name="object 4"/>
            <p:cNvSpPr txBox="1"/>
            <p:nvPr/>
          </p:nvSpPr>
          <p:spPr>
            <a:xfrm>
              <a:off x="7149036" y="4862830"/>
              <a:ext cx="3942412" cy="382156"/>
            </a:xfrm>
            <a:prstGeom prst="rect">
              <a:avLst/>
            </a:prstGeom>
          </p:spPr>
          <p:txBody>
            <a:bodyPr vert="horz" wrap="square" lIns="0" tIns="12700" rIns="0" bIns="0" rtlCol="0">
              <a:spAutoFit/>
            </a:bodyPr>
            <a:lstStyle/>
            <a:p>
              <a:pPr marL="58419" marR="5080" indent="-45720">
                <a:lnSpc>
                  <a:spcPct val="100000"/>
                </a:lnSpc>
                <a:spcBef>
                  <a:spcPts val="100"/>
                </a:spcBef>
              </a:pPr>
              <a:r>
                <a:rPr sz="1200" dirty="0">
                  <a:latin typeface="Montserrat" pitchFamily="2" charset="77"/>
                  <a:cs typeface="Calibri"/>
                </a:rPr>
                <a:t>A</a:t>
              </a:r>
              <a:r>
                <a:rPr sz="1200" spc="-30" dirty="0">
                  <a:latin typeface="Montserrat" pitchFamily="2" charset="77"/>
                  <a:cs typeface="Calibri"/>
                </a:rPr>
                <a:t> </a:t>
              </a:r>
              <a:r>
                <a:rPr sz="1200" dirty="0">
                  <a:latin typeface="Montserrat" pitchFamily="2" charset="77"/>
                  <a:cs typeface="Calibri"/>
                </a:rPr>
                <a:t>phone</a:t>
              </a:r>
              <a:r>
                <a:rPr sz="1200" spc="-30" dirty="0">
                  <a:latin typeface="Montserrat" pitchFamily="2" charset="77"/>
                  <a:cs typeface="Calibri"/>
                </a:rPr>
                <a:t> </a:t>
              </a:r>
              <a:r>
                <a:rPr sz="1200" dirty="0">
                  <a:latin typeface="Montserrat" pitchFamily="2" charset="77"/>
                  <a:cs typeface="Calibri"/>
                </a:rPr>
                <a:t>solution</a:t>
              </a:r>
              <a:r>
                <a:rPr sz="1200" spc="-40" dirty="0">
                  <a:latin typeface="Montserrat" pitchFamily="2" charset="77"/>
                  <a:cs typeface="Calibri"/>
                </a:rPr>
                <a:t> </a:t>
              </a:r>
              <a:r>
                <a:rPr sz="1200" dirty="0">
                  <a:latin typeface="Montserrat" pitchFamily="2" charset="77"/>
                  <a:cs typeface="Calibri"/>
                </a:rPr>
                <a:t>for</a:t>
              </a:r>
              <a:r>
                <a:rPr sz="1200" spc="-50" dirty="0">
                  <a:latin typeface="Montserrat" pitchFamily="2" charset="77"/>
                  <a:cs typeface="Calibri"/>
                </a:rPr>
                <a:t> </a:t>
              </a:r>
              <a:r>
                <a:rPr sz="1200" dirty="0">
                  <a:latin typeface="Montserrat" pitchFamily="2" charset="77"/>
                  <a:cs typeface="Calibri"/>
                </a:rPr>
                <a:t>people</a:t>
              </a:r>
              <a:r>
                <a:rPr sz="1200" spc="-20" dirty="0">
                  <a:latin typeface="Montserrat" pitchFamily="2" charset="77"/>
                  <a:cs typeface="Calibri"/>
                </a:rPr>
                <a:t> </a:t>
              </a:r>
              <a:r>
                <a:rPr sz="1200" dirty="0">
                  <a:latin typeface="Montserrat" pitchFamily="2" charset="77"/>
                  <a:cs typeface="Calibri"/>
                </a:rPr>
                <a:t>who</a:t>
              </a:r>
              <a:r>
                <a:rPr sz="1200" spc="-40" dirty="0">
                  <a:latin typeface="Montserrat" pitchFamily="2" charset="77"/>
                  <a:cs typeface="Calibri"/>
                </a:rPr>
                <a:t> </a:t>
              </a:r>
              <a:r>
                <a:rPr sz="1200" dirty="0">
                  <a:latin typeface="Montserrat" pitchFamily="2" charset="77"/>
                  <a:cs typeface="Calibri"/>
                </a:rPr>
                <a:t>are</a:t>
              </a:r>
              <a:r>
                <a:rPr sz="1200" spc="-30" dirty="0">
                  <a:latin typeface="Montserrat" pitchFamily="2" charset="77"/>
                  <a:cs typeface="Calibri"/>
                </a:rPr>
                <a:t> </a:t>
              </a:r>
              <a:r>
                <a:rPr sz="1200" dirty="0">
                  <a:latin typeface="Montserrat" pitchFamily="2" charset="77"/>
                  <a:cs typeface="Calibri"/>
                </a:rPr>
                <a:t>deaf</a:t>
              </a:r>
              <a:r>
                <a:rPr sz="1200" spc="-25" dirty="0">
                  <a:latin typeface="Montserrat" pitchFamily="2" charset="77"/>
                  <a:cs typeface="Calibri"/>
                </a:rPr>
                <a:t> </a:t>
              </a:r>
              <a:r>
                <a:rPr sz="1200" dirty="0">
                  <a:latin typeface="Montserrat" pitchFamily="2" charset="77"/>
                  <a:cs typeface="Calibri"/>
                </a:rPr>
                <a:t>or</a:t>
              </a:r>
              <a:r>
                <a:rPr sz="1200" spc="-45" dirty="0">
                  <a:latin typeface="Montserrat" pitchFamily="2" charset="77"/>
                  <a:cs typeface="Calibri"/>
                </a:rPr>
                <a:t> </a:t>
              </a:r>
              <a:r>
                <a:rPr sz="1200" dirty="0">
                  <a:latin typeface="Montserrat" pitchFamily="2" charset="77"/>
                  <a:cs typeface="Calibri"/>
                </a:rPr>
                <a:t>hard</a:t>
              </a:r>
              <a:r>
                <a:rPr sz="1200" spc="-25" dirty="0">
                  <a:latin typeface="Montserrat" pitchFamily="2" charset="77"/>
                  <a:cs typeface="Calibri"/>
                </a:rPr>
                <a:t> of </a:t>
              </a:r>
              <a:r>
                <a:rPr sz="1200" dirty="0">
                  <a:latin typeface="Montserrat" pitchFamily="2" charset="77"/>
                  <a:cs typeface="Calibri"/>
                </a:rPr>
                <a:t>hearing</a:t>
              </a:r>
              <a:r>
                <a:rPr sz="1200" spc="-30" dirty="0">
                  <a:latin typeface="Montserrat" pitchFamily="2" charset="77"/>
                  <a:cs typeface="Calibri"/>
                </a:rPr>
                <a:t> </a:t>
              </a:r>
              <a:r>
                <a:rPr sz="1200" dirty="0">
                  <a:latin typeface="Montserrat" pitchFamily="2" charset="77"/>
                  <a:cs typeface="Calibri"/>
                </a:rPr>
                <a:t>or</a:t>
              </a:r>
              <a:r>
                <a:rPr sz="1200" spc="-40" dirty="0">
                  <a:latin typeface="Montserrat" pitchFamily="2" charset="77"/>
                  <a:cs typeface="Calibri"/>
                </a:rPr>
                <a:t> </a:t>
              </a:r>
              <a:r>
                <a:rPr sz="1200" dirty="0">
                  <a:latin typeface="Montserrat" pitchFamily="2" charset="77"/>
                  <a:cs typeface="Calibri"/>
                </a:rPr>
                <a:t>have</a:t>
              </a:r>
              <a:r>
                <a:rPr sz="1200" spc="-30" dirty="0">
                  <a:latin typeface="Montserrat" pitchFamily="2" charset="77"/>
                  <a:cs typeface="Calibri"/>
                </a:rPr>
                <a:t> </a:t>
              </a:r>
              <a:r>
                <a:rPr sz="1200" dirty="0">
                  <a:latin typeface="Montserrat" pitchFamily="2" charset="77"/>
                  <a:cs typeface="Calibri"/>
                </a:rPr>
                <a:t>a</a:t>
              </a:r>
              <a:r>
                <a:rPr sz="1200" spc="-35" dirty="0">
                  <a:latin typeface="Montserrat" pitchFamily="2" charset="77"/>
                  <a:cs typeface="Calibri"/>
                </a:rPr>
                <a:t> </a:t>
              </a:r>
              <a:r>
                <a:rPr sz="1200" dirty="0">
                  <a:latin typeface="Montserrat" pitchFamily="2" charset="77"/>
                  <a:cs typeface="Calibri"/>
                </a:rPr>
                <a:t>speech</a:t>
              </a:r>
              <a:r>
                <a:rPr sz="1200" spc="-30" dirty="0">
                  <a:latin typeface="Montserrat" pitchFamily="2" charset="77"/>
                  <a:cs typeface="Calibri"/>
                </a:rPr>
                <a:t> </a:t>
              </a:r>
              <a:r>
                <a:rPr sz="1200" spc="-10" dirty="0">
                  <a:latin typeface="Montserrat" pitchFamily="2" charset="77"/>
                  <a:cs typeface="Calibri"/>
                </a:rPr>
                <a:t>communication</a:t>
              </a:r>
              <a:r>
                <a:rPr sz="1200" spc="-35" dirty="0">
                  <a:latin typeface="Montserrat" pitchFamily="2" charset="77"/>
                  <a:cs typeface="Calibri"/>
                </a:rPr>
                <a:t> </a:t>
              </a:r>
              <a:r>
                <a:rPr sz="1200" spc="-10" dirty="0">
                  <a:latin typeface="Montserrat" pitchFamily="2" charset="77"/>
                  <a:cs typeface="Calibri"/>
                </a:rPr>
                <a:t>difficulty.</a:t>
              </a:r>
              <a:endParaRPr sz="1200" dirty="0">
                <a:latin typeface="Montserrat" pitchFamily="2" charset="77"/>
                <a:cs typeface="Calibri"/>
              </a:endParaRPr>
            </a:p>
          </p:txBody>
        </p:sp>
        <p:sp>
          <p:nvSpPr>
            <p:cNvPr id="5" name="object 5"/>
            <p:cNvSpPr txBox="1"/>
            <p:nvPr/>
          </p:nvSpPr>
          <p:spPr>
            <a:xfrm>
              <a:off x="8315171" y="6046440"/>
              <a:ext cx="882015"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provided</a:t>
              </a:r>
              <a:r>
                <a:rPr sz="1400" spc="-80" dirty="0">
                  <a:latin typeface="Calibri"/>
                  <a:cs typeface="Calibri"/>
                </a:rPr>
                <a:t> </a:t>
              </a:r>
              <a:r>
                <a:rPr sz="1400" spc="-25" dirty="0">
                  <a:latin typeface="Calibri"/>
                  <a:cs typeface="Calibri"/>
                </a:rPr>
                <a:t>by</a:t>
              </a:r>
              <a:endParaRPr sz="1400" dirty="0">
                <a:latin typeface="Calibri"/>
                <a:cs typeface="Calibri"/>
              </a:endParaRPr>
            </a:p>
          </p:txBody>
        </p:sp>
        <p:pic>
          <p:nvPicPr>
            <p:cNvPr id="6" name="object 6"/>
            <p:cNvPicPr/>
            <p:nvPr/>
          </p:nvPicPr>
          <p:blipFill>
            <a:blip r:embed="rId4" cstate="print"/>
            <a:stretch>
              <a:fillRect/>
            </a:stretch>
          </p:blipFill>
          <p:spPr>
            <a:xfrm>
              <a:off x="7807768" y="2537242"/>
              <a:ext cx="2497497" cy="1926553"/>
            </a:xfrm>
            <a:prstGeom prst="rect">
              <a:avLst/>
            </a:prstGeom>
          </p:spPr>
        </p:pic>
        <p:pic>
          <p:nvPicPr>
            <p:cNvPr id="29" name="Picture 28" descr="A blue and black logo&#10;&#10;Description automatically generated">
              <a:extLst>
                <a:ext uri="{FF2B5EF4-FFF2-40B4-BE49-F238E27FC236}">
                  <a16:creationId xmlns:a16="http://schemas.microsoft.com/office/drawing/2014/main" id="{1DC70090-2C42-A5AD-88BD-331BEE389EC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87202" y="5792687"/>
              <a:ext cx="1462467" cy="504299"/>
            </a:xfrm>
            <a:prstGeom prst="rect">
              <a:avLst/>
            </a:prstGeom>
          </p:spPr>
        </p:pic>
        <p:sp>
          <p:nvSpPr>
            <p:cNvPr id="30" name="TextBox 29">
              <a:extLst>
                <a:ext uri="{FF2B5EF4-FFF2-40B4-BE49-F238E27FC236}">
                  <a16:creationId xmlns:a16="http://schemas.microsoft.com/office/drawing/2014/main" id="{A883D7A2-25A2-871F-1BEF-FF35CF4EB87B}"/>
                </a:ext>
              </a:extLst>
            </p:cNvPr>
            <p:cNvSpPr txBox="1"/>
            <p:nvPr/>
          </p:nvSpPr>
          <p:spPr>
            <a:xfrm>
              <a:off x="6743630" y="1323938"/>
              <a:ext cx="4753224" cy="461665"/>
            </a:xfrm>
            <a:prstGeom prst="rect">
              <a:avLst/>
            </a:prstGeom>
            <a:noFill/>
          </p:spPr>
          <p:txBody>
            <a:bodyPr wrap="none" rtlCol="0">
              <a:spAutoFit/>
            </a:bodyPr>
            <a:lstStyle/>
            <a:p>
              <a:r>
                <a:rPr lang="en-US" sz="2400" b="1" dirty="0">
                  <a:latin typeface="Montserrat" panose="00000500000000000000" pitchFamily="2" charset="0"/>
                </a:rPr>
                <a:t>NRS User Experience Survey</a:t>
              </a:r>
              <a:endParaRPr lang="en-AU" sz="2400" b="1" dirty="0">
                <a:latin typeface="Montserrat" panose="00000500000000000000" pitchFamily="2"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79B39-BCB4-5946-03C2-20CF3F5C0D6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4B66CF1-49A1-093E-947E-1D9F8A658B72}"/>
              </a:ext>
            </a:extLst>
          </p:cNvPr>
          <p:cNvSpPr txBox="1">
            <a:spLocks noGrp="1"/>
          </p:cNvSpPr>
          <p:nvPr>
            <p:ph type="title"/>
          </p:nvPr>
        </p:nvSpPr>
        <p:spPr>
          <a:xfrm>
            <a:off x="413943" y="295892"/>
            <a:ext cx="10122922" cy="505908"/>
          </a:xfrm>
          <a:prstGeom prst="rect">
            <a:avLst/>
          </a:prstGeom>
        </p:spPr>
        <p:txBody>
          <a:bodyPr vert="horz" wrap="square" lIns="0" tIns="13335" rIns="0" bIns="0" rtlCol="0">
            <a:spAutoFit/>
          </a:bodyPr>
          <a:lstStyle/>
          <a:p>
            <a:pPr marL="247650">
              <a:lnSpc>
                <a:spcPct val="100000"/>
              </a:lnSpc>
              <a:spcBef>
                <a:spcPts val="105"/>
              </a:spcBef>
            </a:pPr>
            <a:r>
              <a:rPr lang="en-US" spc="-55" dirty="0">
                <a:solidFill>
                  <a:srgbClr val="004662"/>
                </a:solidFill>
                <a:latin typeface="Montserrat" pitchFamily="2" charset="77"/>
              </a:rPr>
              <a:t>Key Takeaways</a:t>
            </a:r>
            <a:endParaRPr spc="-30" dirty="0">
              <a:solidFill>
                <a:srgbClr val="004662"/>
              </a:solidFill>
              <a:latin typeface="Montserrat" pitchFamily="2" charset="77"/>
            </a:endParaRPr>
          </a:p>
        </p:txBody>
      </p:sp>
      <p:sp>
        <p:nvSpPr>
          <p:cNvPr id="40" name="object 40">
            <a:extLst>
              <a:ext uri="{FF2B5EF4-FFF2-40B4-BE49-F238E27FC236}">
                <a16:creationId xmlns:a16="http://schemas.microsoft.com/office/drawing/2014/main" id="{ECFFB1EF-1005-2336-AFF4-6B4539918BE4}"/>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4" name="Content Placeholder 1">
            <a:extLst>
              <a:ext uri="{FF2B5EF4-FFF2-40B4-BE49-F238E27FC236}">
                <a16:creationId xmlns:a16="http://schemas.microsoft.com/office/drawing/2014/main" id="{DFC941FB-ED4B-FF99-FC71-F987AF4D91E7}"/>
              </a:ext>
              <a:ext uri="{C183D7F6-B498-43B3-948B-1728B52AA6E4}">
                <adec:decorative xmlns:adec="http://schemas.microsoft.com/office/drawing/2017/decorative" val="0"/>
              </a:ext>
            </a:extLst>
          </p:cNvPr>
          <p:cNvSpPr txBox="1">
            <a:spLocks/>
          </p:cNvSpPr>
          <p:nvPr/>
        </p:nvSpPr>
        <p:spPr>
          <a:xfrm>
            <a:off x="699976" y="1394250"/>
            <a:ext cx="10792048" cy="3103322"/>
          </a:xfrm>
          <a:prstGeom prst="rect">
            <a:avLst/>
          </a:prstGeom>
        </p:spPr>
        <p:txBody>
          <a:bodyPr vert="horz" lIns="0" tIns="45720" rIns="0" bIns="45720" rtlCol="0" anchor="t">
            <a:no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541020" indent="-457200">
              <a:lnSpc>
                <a:spcPct val="100000"/>
              </a:lnSpc>
              <a:spcBef>
                <a:spcPts val="0"/>
              </a:spcBef>
              <a:spcAft>
                <a:spcPts val="600"/>
              </a:spcAft>
              <a:buClr>
                <a:schemeClr val="tx1"/>
              </a:buClr>
              <a:buFont typeface="Calibri" panose="020F0502020204030204" pitchFamily="34" charset="0"/>
              <a:buAutoNum type="arabicPeriod"/>
            </a:pPr>
            <a:r>
              <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rPr>
              <a:t>NRS Users continue to have a positive experience with the service on par with sixth round of surveys.</a:t>
            </a:r>
          </a:p>
          <a:p>
            <a:pPr marL="541020" indent="-457200">
              <a:lnSpc>
                <a:spcPct val="100000"/>
              </a:lnSpc>
              <a:spcBef>
                <a:spcPts val="0"/>
              </a:spcBef>
              <a:spcAft>
                <a:spcPts val="600"/>
              </a:spcAft>
              <a:buClr>
                <a:schemeClr val="tx1"/>
              </a:buClr>
              <a:buFont typeface="Calibri" panose="020F0502020204030204" pitchFamily="34" charset="0"/>
              <a:buAutoNum type="arabicPeriod"/>
            </a:pPr>
            <a:endParaRPr lang="en-US" sz="5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endParaRPr>
          </a:p>
          <a:p>
            <a:pPr marL="541020" indent="-457200">
              <a:lnSpc>
                <a:spcPct val="100000"/>
              </a:lnSpc>
              <a:spcBef>
                <a:spcPts val="0"/>
              </a:spcBef>
              <a:spcAft>
                <a:spcPts val="600"/>
              </a:spcAft>
              <a:buClr>
                <a:schemeClr val="tx1"/>
              </a:buClr>
              <a:buFont typeface="Calibri" panose="020F0502020204030204" pitchFamily="34" charset="0"/>
              <a:buAutoNum type="arabicPeriod"/>
            </a:pPr>
            <a:r>
              <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rPr>
              <a:t>Opportunities exist to engage with </a:t>
            </a:r>
            <a:r>
              <a:rPr lang="en-US" sz="2000" dirty="0" err="1">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rPr>
              <a:t>organisations</a:t>
            </a:r>
            <a:r>
              <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rPr>
              <a:t> and businesses regularly contacted by NRS Users to improve call taking process.</a:t>
            </a:r>
          </a:p>
          <a:p>
            <a:pPr marL="541020" indent="-457200">
              <a:lnSpc>
                <a:spcPct val="100000"/>
              </a:lnSpc>
              <a:spcBef>
                <a:spcPts val="0"/>
              </a:spcBef>
              <a:spcAft>
                <a:spcPts val="600"/>
              </a:spcAft>
              <a:buClr>
                <a:schemeClr val="tx1"/>
              </a:buClr>
              <a:buFont typeface="Calibri" panose="020F0502020204030204" pitchFamily="34" charset="0"/>
              <a:buAutoNum type="arabicPeriod"/>
            </a:pPr>
            <a:endParaRPr lang="en-US" sz="5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endParaRPr>
          </a:p>
          <a:p>
            <a:pPr marL="541020" indent="-457200">
              <a:lnSpc>
                <a:spcPct val="100000"/>
              </a:lnSpc>
              <a:spcBef>
                <a:spcPts val="0"/>
              </a:spcBef>
              <a:spcAft>
                <a:spcPts val="600"/>
              </a:spcAft>
              <a:buClr>
                <a:schemeClr val="tx1"/>
              </a:buClr>
              <a:buFont typeface="Calibri" panose="020F0502020204030204" pitchFamily="34" charset="0"/>
              <a:buAutoNum type="arabicPeriod"/>
            </a:pPr>
            <a:r>
              <a:rPr lang="en-AU"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rPr>
              <a:t>Options for improvements to User features.</a:t>
            </a:r>
          </a:p>
          <a:p>
            <a:pPr marL="541020" indent="-457200">
              <a:lnSpc>
                <a:spcPct val="100000"/>
              </a:lnSpc>
              <a:spcBef>
                <a:spcPts val="0"/>
              </a:spcBef>
              <a:spcAft>
                <a:spcPts val="600"/>
              </a:spcAft>
              <a:buClr>
                <a:schemeClr val="tx1"/>
              </a:buClr>
              <a:buFont typeface="Calibri" panose="020F0502020204030204" pitchFamily="34" charset="0"/>
              <a:buAutoNum type="arabicPeriod"/>
            </a:pPr>
            <a:endParaRPr lang="en-AU" sz="5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endParaRPr>
          </a:p>
          <a:p>
            <a:pPr marL="541020" indent="-457200">
              <a:lnSpc>
                <a:spcPct val="100000"/>
              </a:lnSpc>
              <a:spcBef>
                <a:spcPts val="0"/>
              </a:spcBef>
              <a:spcAft>
                <a:spcPts val="600"/>
              </a:spcAft>
              <a:buClr>
                <a:schemeClr val="tx1"/>
              </a:buClr>
              <a:buFont typeface="Calibri" panose="020F0502020204030204" pitchFamily="34" charset="0"/>
              <a:buAutoNum type="arabicPeriod"/>
            </a:pPr>
            <a:r>
              <a:rPr lang="en-AU"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sym typeface="Trebuchet MS"/>
              </a:rPr>
              <a:t>Considerations for further improvements to User processes protocols Relay Officer training.</a:t>
            </a:r>
          </a:p>
        </p:txBody>
      </p:sp>
    </p:spTree>
    <p:extLst>
      <p:ext uri="{BB962C8B-B14F-4D97-AF65-F5344CB8AC3E}">
        <p14:creationId xmlns:p14="http://schemas.microsoft.com/office/powerpoint/2010/main" val="102256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3" name="object 3"/>
          <p:cNvSpPr txBox="1">
            <a:spLocks noGrp="1"/>
          </p:cNvSpPr>
          <p:nvPr>
            <p:ph type="title"/>
          </p:nvPr>
        </p:nvSpPr>
        <p:spPr>
          <a:prstGeom prst="rect">
            <a:avLst/>
          </a:prstGeom>
        </p:spPr>
        <p:txBody>
          <a:bodyPr vert="horz" wrap="square" lIns="0" tIns="13335" rIns="0" bIns="0" rtlCol="0">
            <a:spAutoFit/>
          </a:bodyPr>
          <a:lstStyle/>
          <a:p>
            <a:pPr marL="290195">
              <a:lnSpc>
                <a:spcPct val="100000"/>
              </a:lnSpc>
              <a:spcBef>
                <a:spcPts val="105"/>
              </a:spcBef>
            </a:pPr>
            <a:r>
              <a:rPr spc="-55" dirty="0">
                <a:solidFill>
                  <a:srgbClr val="004662"/>
                </a:solidFill>
                <a:latin typeface="Montserrat" pitchFamily="2" charset="77"/>
              </a:rPr>
              <a:t>Background</a:t>
            </a:r>
            <a:r>
              <a:rPr spc="-140" dirty="0">
                <a:solidFill>
                  <a:srgbClr val="004662"/>
                </a:solidFill>
                <a:latin typeface="Montserrat" pitchFamily="2" charset="77"/>
              </a:rPr>
              <a:t> </a:t>
            </a:r>
            <a:r>
              <a:rPr dirty="0">
                <a:solidFill>
                  <a:srgbClr val="004662"/>
                </a:solidFill>
                <a:latin typeface="Montserrat" pitchFamily="2" charset="77"/>
              </a:rPr>
              <a:t>&amp;</a:t>
            </a:r>
            <a:r>
              <a:rPr spc="-110" dirty="0">
                <a:solidFill>
                  <a:srgbClr val="004662"/>
                </a:solidFill>
                <a:latin typeface="Montserrat" pitchFamily="2" charset="77"/>
              </a:rPr>
              <a:t> </a:t>
            </a:r>
            <a:r>
              <a:rPr spc="-35" dirty="0">
                <a:solidFill>
                  <a:srgbClr val="004662"/>
                </a:solidFill>
                <a:latin typeface="Montserrat" pitchFamily="2" charset="77"/>
              </a:rPr>
              <a:t>Objective</a:t>
            </a:r>
          </a:p>
        </p:txBody>
      </p:sp>
      <p:sp>
        <p:nvSpPr>
          <p:cNvPr id="5" name="Content Placeholder 1">
            <a:extLst>
              <a:ext uri="{FF2B5EF4-FFF2-40B4-BE49-F238E27FC236}">
                <a16:creationId xmlns:a16="http://schemas.microsoft.com/office/drawing/2014/main" id="{0C5AC69C-0073-80AC-7E93-9E38A3D24810}"/>
              </a:ext>
              <a:ext uri="{C183D7F6-B498-43B3-948B-1728B52AA6E4}">
                <adec:decorative xmlns:adec="http://schemas.microsoft.com/office/drawing/2017/decorative" val="0"/>
              </a:ext>
            </a:extLst>
          </p:cNvPr>
          <p:cNvSpPr txBox="1">
            <a:spLocks/>
          </p:cNvSpPr>
          <p:nvPr/>
        </p:nvSpPr>
        <p:spPr>
          <a:xfrm>
            <a:off x="691115" y="1176967"/>
            <a:ext cx="10957545" cy="4667242"/>
          </a:xfrm>
          <a:prstGeom prst="rect">
            <a:avLst/>
          </a:prstGeom>
        </p:spPr>
        <p:txBody>
          <a:bodyPr vert="horz" wrap="square" lIns="0" tIns="45720" rIns="0" bIns="45720" rtlCol="0" anchor="t">
            <a:no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83820" indent="7620">
              <a:spcAft>
                <a:spcPts val="600"/>
              </a:spcAft>
            </a:pPr>
            <a:r>
              <a:rPr lang="en-AU"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National Relay Service (NRS) Users have provided feedback on how the NRS can improve the User experience and continue to meet the changing needs of the community. During this seventh survey, feedback was collected between 1</a:t>
            </a:r>
            <a:r>
              <a:rPr lang="en-AU" sz="2000" baseline="30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st</a:t>
            </a:r>
            <a:r>
              <a:rPr lang="en-AU"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 </a:t>
            </a:r>
            <a:r>
              <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November and 30</a:t>
            </a:r>
            <a:r>
              <a:rPr lang="en-US" sz="2000" baseline="30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th</a:t>
            </a:r>
            <a:r>
              <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 November 2024.</a:t>
            </a:r>
          </a:p>
          <a:p>
            <a:pPr marL="83820" indent="7620">
              <a:spcAft>
                <a:spcPts val="600"/>
              </a:spcAft>
            </a:pPr>
            <a:endPar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endParaRPr>
          </a:p>
          <a:p>
            <a:pPr marL="83820" indent="7620">
              <a:spcAft>
                <a:spcPts val="600"/>
              </a:spcAft>
            </a:pPr>
            <a:r>
              <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The survey helps us understand User sentiment and provides us with feedback on the  challenges NRS Users experience. It also provides us with suggestions about opportunities for service improvements.</a:t>
            </a:r>
          </a:p>
          <a:p>
            <a:pPr marL="83820" indent="7620">
              <a:spcAft>
                <a:spcPts val="600"/>
              </a:spcAft>
            </a:pPr>
            <a:endPar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endParaRPr>
          </a:p>
          <a:p>
            <a:pPr marL="83820" indent="7620">
              <a:spcAft>
                <a:spcPts val="600"/>
              </a:spcAft>
            </a:pPr>
            <a:r>
              <a:rPr lang="en-AU"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rPr>
              <a:t>This report also includes feedback obtained through the Helpdesk Feedback Form, in addition to the survey results. </a:t>
            </a:r>
            <a:endParaRPr lang="en-US" sz="2000" dirty="0">
              <a:solidFill>
                <a:schemeClr val="tx1">
                  <a:lumMod val="95000"/>
                  <a:lumOff val="5000"/>
                </a:schemeClr>
              </a:solidFill>
              <a:latin typeface="Montserrat" pitchFamily="2" charset="77"/>
              <a:ea typeface="Calibri" panose="020F0502020204030204" pitchFamily="34" charset="0"/>
              <a:cs typeface="Calibri" panose="020F0502020204030204" pitchFamily="34" charset="0"/>
            </a:endParaRPr>
          </a:p>
          <a:p>
            <a:pPr marL="83820" indent="7620">
              <a:spcAft>
                <a:spcPts val="600"/>
              </a:spcAft>
            </a:pPr>
            <a:endParaRPr lang="en-US" sz="2000" dirty="0">
              <a:latin typeface="Montserrat" pitchFamily="2" charset="77"/>
              <a:ea typeface="Calibri" panose="020F0502020204030204" pitchFamily="34" charset="0"/>
              <a:cs typeface="Calibri" panose="020F0502020204030204" pitchFamily="34" charset="0"/>
              <a:sym typeface="Trebuchet MS"/>
            </a:endParaRPr>
          </a:p>
          <a:p>
            <a:pPr marL="83820" indent="7620">
              <a:spcAft>
                <a:spcPts val="600"/>
              </a:spcAft>
            </a:pPr>
            <a:r>
              <a:rPr lang="en-US" sz="2000" dirty="0">
                <a:latin typeface="Montserrat" pitchFamily="2" charset="77"/>
                <a:ea typeface="Calibri" panose="020F0502020204030204" pitchFamily="34" charset="0"/>
                <a:cs typeface="Calibri" panose="020F0502020204030204" pitchFamily="34" charset="0"/>
                <a:sym typeface="Trebuchet MS"/>
              </a:rPr>
              <a:t>To access the </a:t>
            </a:r>
            <a:r>
              <a:rPr lang="en-US" sz="2000" dirty="0" err="1">
                <a:latin typeface="Montserrat" pitchFamily="2" charset="77"/>
                <a:ea typeface="Calibri" panose="020F0502020204030204" pitchFamily="34" charset="0"/>
                <a:cs typeface="Calibri" panose="020F0502020204030204" pitchFamily="34" charset="0"/>
                <a:sym typeface="Trebuchet MS"/>
              </a:rPr>
              <a:t>Auslan</a:t>
            </a:r>
            <a:r>
              <a:rPr lang="en-US" sz="2000" dirty="0">
                <a:latin typeface="Montserrat" pitchFamily="2" charset="77"/>
                <a:ea typeface="Calibri" panose="020F0502020204030204" pitchFamily="34" charset="0"/>
                <a:cs typeface="Calibri" panose="020F0502020204030204" pitchFamily="34" charset="0"/>
                <a:sym typeface="Trebuchet MS"/>
              </a:rPr>
              <a:t> translation of the User Experience Research Learning, click </a:t>
            </a:r>
            <a:r>
              <a:rPr lang="en-US" sz="2000" u="sng" dirty="0">
                <a:latin typeface="Montserrat" pitchFamily="2" charset="77"/>
                <a:ea typeface="Calibri" panose="020F0502020204030204" pitchFamily="34" charset="0"/>
                <a:cs typeface="Calibri" panose="020F0502020204030204" pitchFamily="34" charset="0"/>
                <a:sym typeface="Trebuchet MS"/>
              </a:rPr>
              <a:t>here</a:t>
            </a:r>
            <a:endParaRPr lang="en-US" sz="2000" dirty="0">
              <a:latin typeface="Montserrat" pitchFamily="2" charset="77"/>
              <a:ea typeface="Calibri" panose="020F0502020204030204" pitchFamily="34" charset="0"/>
              <a:cs typeface="Calibri" panose="020F0502020204030204" pitchFamily="34" charset="0"/>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EFD1FD-2A75-A6E3-D771-1C09017BE5A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1875F5D-63F3-8B5A-7327-67B4280BFE4C}"/>
              </a:ext>
            </a:extLst>
          </p:cNvPr>
          <p:cNvSpPr txBox="1">
            <a:spLocks noGrp="1"/>
          </p:cNvSpPr>
          <p:nvPr>
            <p:ph type="title"/>
          </p:nvPr>
        </p:nvSpPr>
        <p:spPr>
          <a:xfrm>
            <a:off x="413943" y="295892"/>
            <a:ext cx="6738620" cy="513715"/>
          </a:xfrm>
          <a:prstGeom prst="rect">
            <a:avLst/>
          </a:prstGeom>
        </p:spPr>
        <p:txBody>
          <a:bodyPr vert="horz" wrap="square" lIns="0" tIns="13335" rIns="0" bIns="0" rtlCol="0">
            <a:spAutoFit/>
          </a:bodyPr>
          <a:lstStyle/>
          <a:p>
            <a:pPr marL="247650">
              <a:lnSpc>
                <a:spcPct val="100000"/>
              </a:lnSpc>
              <a:spcBef>
                <a:spcPts val="105"/>
              </a:spcBef>
            </a:pPr>
            <a:r>
              <a:rPr spc="-55" dirty="0">
                <a:solidFill>
                  <a:srgbClr val="004662"/>
                </a:solidFill>
                <a:latin typeface="Montserrat" pitchFamily="2" charset="77"/>
              </a:rPr>
              <a:t>Survey</a:t>
            </a:r>
            <a:r>
              <a:rPr spc="-95" dirty="0">
                <a:solidFill>
                  <a:srgbClr val="004662"/>
                </a:solidFill>
                <a:latin typeface="Montserrat" pitchFamily="2" charset="77"/>
              </a:rPr>
              <a:t> </a:t>
            </a:r>
            <a:r>
              <a:rPr spc="-55" dirty="0">
                <a:solidFill>
                  <a:srgbClr val="004662"/>
                </a:solidFill>
                <a:latin typeface="Montserrat" pitchFamily="2" charset="77"/>
              </a:rPr>
              <a:t>Approach</a:t>
            </a:r>
            <a:r>
              <a:rPr spc="-114" dirty="0">
                <a:solidFill>
                  <a:srgbClr val="004662"/>
                </a:solidFill>
                <a:latin typeface="Montserrat" pitchFamily="2" charset="77"/>
              </a:rPr>
              <a:t> </a:t>
            </a:r>
            <a:r>
              <a:rPr spc="-30" dirty="0">
                <a:solidFill>
                  <a:srgbClr val="004662"/>
                </a:solidFill>
                <a:latin typeface="Montserrat" pitchFamily="2" charset="77"/>
              </a:rPr>
              <a:t>Overview</a:t>
            </a:r>
          </a:p>
        </p:txBody>
      </p:sp>
      <p:sp>
        <p:nvSpPr>
          <p:cNvPr id="40" name="object 40">
            <a:extLst>
              <a:ext uri="{FF2B5EF4-FFF2-40B4-BE49-F238E27FC236}">
                <a16:creationId xmlns:a16="http://schemas.microsoft.com/office/drawing/2014/main" id="{BBEEC9BC-EE8C-5B64-A58E-370CFD72A5AE}"/>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13" name="Content Placeholder 1">
            <a:extLst>
              <a:ext uri="{FF2B5EF4-FFF2-40B4-BE49-F238E27FC236}">
                <a16:creationId xmlns:a16="http://schemas.microsoft.com/office/drawing/2014/main" id="{56DBC26E-9392-95A3-0100-9D99D718B65D}"/>
              </a:ext>
              <a:ext uri="{C183D7F6-B498-43B3-948B-1728B52AA6E4}">
                <adec:decorative xmlns:adec="http://schemas.microsoft.com/office/drawing/2017/decorative" val="0"/>
              </a:ext>
            </a:extLst>
          </p:cNvPr>
          <p:cNvSpPr txBox="1">
            <a:spLocks/>
          </p:cNvSpPr>
          <p:nvPr/>
        </p:nvSpPr>
        <p:spPr>
          <a:xfrm>
            <a:off x="598351" y="1252215"/>
            <a:ext cx="10792048" cy="4353569"/>
          </a:xfrm>
          <a:prstGeom prst="rect">
            <a:avLst/>
          </a:prstGeom>
        </p:spPr>
        <p:txBody>
          <a:bodyPr vert="horz" lIns="0" tIns="45720" rIns="0" bIns="45720" rtlCol="0" anchor="t">
            <a:no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83820" indent="7620">
              <a:lnSpc>
                <a:spcPct val="100000"/>
              </a:lnSpc>
              <a:spcBef>
                <a:spcPts val="0"/>
              </a:spcBef>
              <a:spcAft>
                <a:spcPts val="600"/>
              </a:spcAft>
              <a:buFont typeface="Calibri" panose="020F0502020204030204" pitchFamily="34" charset="0"/>
              <a:buNone/>
            </a:pPr>
            <a:r>
              <a:rPr lang="en-US" sz="2000" u="sng" dirty="0">
                <a:solidFill>
                  <a:schemeClr val="tx1"/>
                </a:solidFill>
                <a:latin typeface="Montserrat" pitchFamily="2" charset="77"/>
                <a:ea typeface="Calibri" panose="020F0502020204030204" pitchFamily="34" charset="0"/>
                <a:cs typeface="Calibri" panose="020F0502020204030204" pitchFamily="34" charset="0"/>
                <a:sym typeface="Trebuchet MS"/>
              </a:rPr>
              <a:t>What we did differently:</a:t>
            </a:r>
          </a:p>
          <a:p>
            <a:pPr marL="426720" indent="-342900">
              <a:lnSpc>
                <a:spcPct val="100000"/>
              </a:lnSpc>
              <a:spcBef>
                <a:spcPts val="0"/>
              </a:spcBef>
              <a:spcAft>
                <a:spcPts val="600"/>
              </a:spcAft>
              <a:buFont typeface="Arial" panose="020B0604020202020204" pitchFamily="34" charset="0"/>
              <a:buChar char="•"/>
            </a:pPr>
            <a:r>
              <a:rPr lang="en-US" sz="2000" dirty="0">
                <a:solidFill>
                  <a:schemeClr val="tx1"/>
                </a:solidFill>
                <a:latin typeface="Montserrat" pitchFamily="2" charset="77"/>
                <a:ea typeface="Calibri" panose="020F0502020204030204" pitchFamily="34" charset="0"/>
                <a:cs typeface="Calibri" panose="020F0502020204030204" pitchFamily="34" charset="0"/>
                <a:sym typeface="Trebuchet MS"/>
              </a:rPr>
              <a:t>Added questions to gather feedback on recent NRS Mobile App enhancements released 23</a:t>
            </a:r>
            <a:r>
              <a:rPr lang="en-US" sz="2000" baseline="30000" dirty="0">
                <a:solidFill>
                  <a:schemeClr val="tx1"/>
                </a:solidFill>
                <a:latin typeface="Montserrat" pitchFamily="2" charset="77"/>
                <a:ea typeface="Calibri" panose="020F0502020204030204" pitchFamily="34" charset="0"/>
                <a:cs typeface="Calibri" panose="020F0502020204030204" pitchFamily="34" charset="0"/>
                <a:sym typeface="Trebuchet MS"/>
              </a:rPr>
              <a:t>rd</a:t>
            </a:r>
            <a:r>
              <a:rPr lang="en-US" sz="2000" dirty="0">
                <a:solidFill>
                  <a:schemeClr val="tx1"/>
                </a:solidFill>
                <a:latin typeface="Montserrat" pitchFamily="2" charset="77"/>
                <a:ea typeface="Calibri" panose="020F0502020204030204" pitchFamily="34" charset="0"/>
                <a:cs typeface="Calibri" panose="020F0502020204030204" pitchFamily="34" charset="0"/>
                <a:sym typeface="Trebuchet MS"/>
              </a:rPr>
              <a:t> October 2024</a:t>
            </a:r>
          </a:p>
          <a:p>
            <a:pPr marL="426720" indent="-342900">
              <a:lnSpc>
                <a:spcPct val="100000"/>
              </a:lnSpc>
              <a:spcBef>
                <a:spcPts val="0"/>
              </a:spcBef>
              <a:spcAft>
                <a:spcPts val="600"/>
              </a:spcAft>
              <a:buFont typeface="Arial" panose="020B0604020202020204" pitchFamily="34" charset="0"/>
              <a:buChar char="•"/>
            </a:pPr>
            <a:r>
              <a:rPr lang="en-US" sz="2000" spc="-25" dirty="0">
                <a:solidFill>
                  <a:srgbClr val="404040"/>
                </a:solidFill>
                <a:latin typeface="Montserrat" pitchFamily="2" charset="77"/>
                <a:cs typeface="Calibri"/>
              </a:rPr>
              <a:t>Modified the response selection on Reason for NRS Contacts</a:t>
            </a:r>
            <a:endParaRPr lang="en-US" sz="2000" spc="-10" dirty="0">
              <a:solidFill>
                <a:srgbClr val="404040"/>
              </a:solidFill>
              <a:latin typeface="Montserrat" pitchFamily="2" charset="77"/>
              <a:cs typeface="Calibri"/>
            </a:endParaRPr>
          </a:p>
          <a:p>
            <a:pPr marL="426720" indent="-342900">
              <a:lnSpc>
                <a:spcPct val="100000"/>
              </a:lnSpc>
              <a:spcBef>
                <a:spcPts val="0"/>
              </a:spcBef>
              <a:spcAft>
                <a:spcPts val="600"/>
              </a:spcAft>
              <a:buFont typeface="Arial" panose="020B0604020202020204" pitchFamily="34" charset="0"/>
              <a:buChar char="•"/>
            </a:pPr>
            <a:r>
              <a:rPr lang="en-US" sz="2000" spc="-10" dirty="0">
                <a:solidFill>
                  <a:srgbClr val="404040"/>
                </a:solidFill>
                <a:latin typeface="Montserrat" pitchFamily="2" charset="77"/>
                <a:cs typeface="Calibri"/>
              </a:rPr>
              <a:t>Added Access Hub subscription option</a:t>
            </a:r>
            <a:endParaRPr lang="en-US" sz="2000" dirty="0">
              <a:solidFill>
                <a:schemeClr val="tx1"/>
              </a:solidFill>
              <a:latin typeface="Montserrat" pitchFamily="2" charset="77"/>
              <a:ea typeface="Calibri" panose="020F0502020204030204" pitchFamily="34" charset="0"/>
              <a:cs typeface="Calibri" panose="020F0502020204030204" pitchFamily="34" charset="0"/>
              <a:sym typeface="Trebuchet MS"/>
            </a:endParaRPr>
          </a:p>
          <a:p>
            <a:pPr marL="83820" indent="7620">
              <a:lnSpc>
                <a:spcPct val="100000"/>
              </a:lnSpc>
              <a:spcBef>
                <a:spcPts val="0"/>
              </a:spcBef>
              <a:spcAft>
                <a:spcPts val="600"/>
              </a:spcAft>
              <a:buFont typeface="Calibri" panose="020F0502020204030204" pitchFamily="34" charset="0"/>
              <a:buNone/>
            </a:pPr>
            <a:endParaRPr lang="en-US" sz="1200" b="1" u="sng" dirty="0">
              <a:solidFill>
                <a:schemeClr val="tx1"/>
              </a:solidFill>
              <a:latin typeface="Montserrat" pitchFamily="2" charset="77"/>
              <a:ea typeface="Calibri" panose="020F0502020204030204" pitchFamily="34" charset="0"/>
              <a:cs typeface="Calibri" panose="020F0502020204030204" pitchFamily="34" charset="0"/>
              <a:sym typeface="Trebuchet MS"/>
            </a:endParaRPr>
          </a:p>
          <a:p>
            <a:pPr marL="83820" indent="7620">
              <a:lnSpc>
                <a:spcPct val="100000"/>
              </a:lnSpc>
              <a:spcBef>
                <a:spcPts val="0"/>
              </a:spcBef>
              <a:spcAft>
                <a:spcPts val="600"/>
              </a:spcAft>
              <a:buFont typeface="Calibri" panose="020F0502020204030204" pitchFamily="34" charset="0"/>
              <a:buNone/>
            </a:pPr>
            <a:endParaRPr lang="en-US" sz="1200" b="1" u="sng" dirty="0">
              <a:solidFill>
                <a:schemeClr val="tx1"/>
              </a:solidFill>
              <a:latin typeface="Montserrat" pitchFamily="2" charset="77"/>
              <a:ea typeface="Calibri" panose="020F0502020204030204" pitchFamily="34" charset="0"/>
              <a:cs typeface="Calibri" panose="020F0502020204030204" pitchFamily="34" charset="0"/>
              <a:sym typeface="Trebuchet MS"/>
            </a:endParaRPr>
          </a:p>
          <a:p>
            <a:pPr marL="83820" indent="7620">
              <a:lnSpc>
                <a:spcPct val="100000"/>
              </a:lnSpc>
              <a:spcBef>
                <a:spcPts val="0"/>
              </a:spcBef>
              <a:spcAft>
                <a:spcPts val="600"/>
              </a:spcAft>
              <a:buFont typeface="Calibri" panose="020F0502020204030204" pitchFamily="34" charset="0"/>
              <a:buNone/>
            </a:pPr>
            <a:r>
              <a:rPr lang="en-US" sz="2000" u="sng" dirty="0">
                <a:solidFill>
                  <a:schemeClr val="tx1"/>
                </a:solidFill>
                <a:latin typeface="Montserrat" pitchFamily="2" charset="77"/>
                <a:ea typeface="Calibri" panose="020F0502020204030204" pitchFamily="34" charset="0"/>
                <a:cs typeface="Calibri" panose="020F0502020204030204" pitchFamily="34" charset="0"/>
                <a:sym typeface="Trebuchet MS"/>
              </a:rPr>
              <a:t>Survey Responses: </a:t>
            </a:r>
          </a:p>
          <a:p>
            <a:pPr marL="426720" indent="-342900">
              <a:lnSpc>
                <a:spcPct val="100000"/>
              </a:lnSpc>
              <a:spcBef>
                <a:spcPts val="0"/>
              </a:spcBef>
              <a:spcAft>
                <a:spcPts val="600"/>
              </a:spcAft>
              <a:buFont typeface="Arial" panose="020B0604020202020204" pitchFamily="34" charset="0"/>
              <a:buChar char="•"/>
            </a:pPr>
            <a:r>
              <a:rPr lang="en-US" sz="2000" dirty="0">
                <a:solidFill>
                  <a:schemeClr val="tx1"/>
                </a:solidFill>
                <a:latin typeface="Montserrat" pitchFamily="2" charset="77"/>
                <a:ea typeface="Calibri" panose="020F0502020204030204" pitchFamily="34" charset="0"/>
                <a:cs typeface="Calibri" panose="020F0502020204030204" pitchFamily="34" charset="0"/>
                <a:sym typeface="Trebuchet MS"/>
              </a:rPr>
              <a:t>443 responses received</a:t>
            </a:r>
          </a:p>
          <a:p>
            <a:pPr marL="426720" indent="-342900">
              <a:lnSpc>
                <a:spcPct val="100000"/>
              </a:lnSpc>
              <a:spcBef>
                <a:spcPts val="0"/>
              </a:spcBef>
              <a:spcAft>
                <a:spcPts val="600"/>
              </a:spcAft>
              <a:buFont typeface="Arial" panose="020B0604020202020204" pitchFamily="34" charset="0"/>
              <a:buChar char="•"/>
            </a:pPr>
            <a:r>
              <a:rPr lang="en-US" sz="2000" dirty="0">
                <a:solidFill>
                  <a:schemeClr val="tx1"/>
                </a:solidFill>
                <a:latin typeface="Montserrat" pitchFamily="2" charset="77"/>
                <a:ea typeface="Calibri" panose="020F0502020204030204" pitchFamily="34" charset="0"/>
                <a:cs typeface="Calibri" panose="020F0502020204030204" pitchFamily="34" charset="0"/>
                <a:sym typeface="Trebuchet MS"/>
              </a:rPr>
              <a:t>442 responses were received via E-mail and 1 response was received via Post</a:t>
            </a:r>
          </a:p>
        </p:txBody>
      </p:sp>
    </p:spTree>
    <p:extLst>
      <p:ext uri="{BB962C8B-B14F-4D97-AF65-F5344CB8AC3E}">
        <p14:creationId xmlns:p14="http://schemas.microsoft.com/office/powerpoint/2010/main" val="240182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97FBF-A7C2-5665-2024-B230F42E7F7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F3BB5E7-E177-55A3-EBBB-9057C81BC373}"/>
              </a:ext>
            </a:extLst>
          </p:cNvPr>
          <p:cNvSpPr txBox="1">
            <a:spLocks noGrp="1"/>
          </p:cNvSpPr>
          <p:nvPr>
            <p:ph type="title"/>
          </p:nvPr>
        </p:nvSpPr>
        <p:spPr>
          <a:xfrm>
            <a:off x="413943" y="295892"/>
            <a:ext cx="6738620" cy="513715"/>
          </a:xfrm>
          <a:prstGeom prst="rect">
            <a:avLst/>
          </a:prstGeom>
        </p:spPr>
        <p:txBody>
          <a:bodyPr vert="horz" wrap="square" lIns="0" tIns="13335" rIns="0" bIns="0" rtlCol="0">
            <a:spAutoFit/>
          </a:bodyPr>
          <a:lstStyle/>
          <a:p>
            <a:pPr marL="247650">
              <a:lnSpc>
                <a:spcPct val="100000"/>
              </a:lnSpc>
              <a:spcBef>
                <a:spcPts val="105"/>
              </a:spcBef>
            </a:pPr>
            <a:r>
              <a:rPr spc="-55" dirty="0">
                <a:solidFill>
                  <a:srgbClr val="004662"/>
                </a:solidFill>
                <a:latin typeface="Montserrat" pitchFamily="2" charset="77"/>
              </a:rPr>
              <a:t>Survey</a:t>
            </a:r>
            <a:r>
              <a:rPr spc="-95" dirty="0">
                <a:solidFill>
                  <a:srgbClr val="004662"/>
                </a:solidFill>
                <a:latin typeface="Montserrat" pitchFamily="2" charset="77"/>
              </a:rPr>
              <a:t> </a:t>
            </a:r>
            <a:r>
              <a:rPr lang="en-US" spc="-55" dirty="0">
                <a:solidFill>
                  <a:srgbClr val="004662"/>
                </a:solidFill>
                <a:latin typeface="Montserrat" pitchFamily="2" charset="77"/>
              </a:rPr>
              <a:t>Responses</a:t>
            </a:r>
            <a:r>
              <a:rPr spc="-114" dirty="0">
                <a:solidFill>
                  <a:srgbClr val="004662"/>
                </a:solidFill>
                <a:latin typeface="Montserrat" pitchFamily="2" charset="77"/>
              </a:rPr>
              <a:t> </a:t>
            </a:r>
            <a:r>
              <a:rPr spc="-30" dirty="0">
                <a:solidFill>
                  <a:srgbClr val="004662"/>
                </a:solidFill>
                <a:latin typeface="Montserrat" pitchFamily="2" charset="77"/>
              </a:rPr>
              <a:t>Overview</a:t>
            </a:r>
          </a:p>
        </p:txBody>
      </p:sp>
      <p:sp>
        <p:nvSpPr>
          <p:cNvPr id="40" name="object 40">
            <a:extLst>
              <a:ext uri="{FF2B5EF4-FFF2-40B4-BE49-F238E27FC236}">
                <a16:creationId xmlns:a16="http://schemas.microsoft.com/office/drawing/2014/main" id="{6DBE189B-2D6E-F71D-F6F0-537E281F3576}"/>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grpSp>
        <p:nvGrpSpPr>
          <p:cNvPr id="3" name="Group 2" descr="Map of Australia divided into States and Territories">
            <a:extLst>
              <a:ext uri="{FF2B5EF4-FFF2-40B4-BE49-F238E27FC236}">
                <a16:creationId xmlns:a16="http://schemas.microsoft.com/office/drawing/2014/main" id="{D061E2CB-CB8B-1C27-9B8C-EACB76A7733F}"/>
              </a:ext>
            </a:extLst>
          </p:cNvPr>
          <p:cNvGrpSpPr/>
          <p:nvPr/>
        </p:nvGrpSpPr>
        <p:grpSpPr>
          <a:xfrm>
            <a:off x="811748" y="1495427"/>
            <a:ext cx="3648299" cy="3407795"/>
            <a:chOff x="6717522" y="901003"/>
            <a:chExt cx="5245541" cy="4912219"/>
          </a:xfrm>
        </p:grpSpPr>
        <p:sp>
          <p:nvSpPr>
            <p:cNvPr id="4" name="Google Shape;9620;p123">
              <a:extLst>
                <a:ext uri="{FF2B5EF4-FFF2-40B4-BE49-F238E27FC236}">
                  <a16:creationId xmlns:a16="http://schemas.microsoft.com/office/drawing/2014/main" id="{8ED389FB-AE4C-699C-AAD0-17DD607771C6}"/>
                </a:ext>
              </a:extLst>
            </p:cNvPr>
            <p:cNvSpPr>
              <a:spLocks noChangeAspect="1"/>
            </p:cNvSpPr>
            <p:nvPr/>
          </p:nvSpPr>
          <p:spPr>
            <a:xfrm>
              <a:off x="10289103" y="4326030"/>
              <a:ext cx="1023513" cy="738227"/>
            </a:xfrm>
            <a:custGeom>
              <a:avLst/>
              <a:gdLst/>
              <a:ahLst/>
              <a:cxnLst/>
              <a:rect l="l" t="t" r="r" b="b"/>
              <a:pathLst>
                <a:path w="28052" h="20233" extrusionOk="0">
                  <a:moveTo>
                    <a:pt x="931" y="1"/>
                  </a:moveTo>
                  <a:cubicBezTo>
                    <a:pt x="833" y="1299"/>
                    <a:pt x="747" y="2523"/>
                    <a:pt x="661" y="3760"/>
                  </a:cubicBezTo>
                  <a:cubicBezTo>
                    <a:pt x="612" y="4507"/>
                    <a:pt x="563" y="5266"/>
                    <a:pt x="514" y="6013"/>
                  </a:cubicBezTo>
                  <a:cubicBezTo>
                    <a:pt x="441" y="7286"/>
                    <a:pt x="367" y="8559"/>
                    <a:pt x="294" y="9833"/>
                  </a:cubicBezTo>
                  <a:cubicBezTo>
                    <a:pt x="257" y="10469"/>
                    <a:pt x="245" y="11118"/>
                    <a:pt x="221" y="11767"/>
                  </a:cubicBezTo>
                  <a:cubicBezTo>
                    <a:pt x="196" y="12208"/>
                    <a:pt x="159" y="12649"/>
                    <a:pt x="135" y="13090"/>
                  </a:cubicBezTo>
                  <a:cubicBezTo>
                    <a:pt x="86" y="13910"/>
                    <a:pt x="37" y="14730"/>
                    <a:pt x="0" y="15538"/>
                  </a:cubicBezTo>
                  <a:cubicBezTo>
                    <a:pt x="0" y="15624"/>
                    <a:pt x="86" y="15746"/>
                    <a:pt x="159" y="15808"/>
                  </a:cubicBezTo>
                  <a:cubicBezTo>
                    <a:pt x="661" y="16224"/>
                    <a:pt x="1176" y="16616"/>
                    <a:pt x="1714" y="17044"/>
                  </a:cubicBezTo>
                  <a:cubicBezTo>
                    <a:pt x="1812" y="16946"/>
                    <a:pt x="1898" y="16824"/>
                    <a:pt x="2008" y="16714"/>
                  </a:cubicBezTo>
                  <a:cubicBezTo>
                    <a:pt x="2148" y="16574"/>
                    <a:pt x="2306" y="16509"/>
                    <a:pt x="2473" y="16509"/>
                  </a:cubicBezTo>
                  <a:cubicBezTo>
                    <a:pt x="2584" y="16509"/>
                    <a:pt x="2699" y="16538"/>
                    <a:pt x="2816" y="16591"/>
                  </a:cubicBezTo>
                  <a:cubicBezTo>
                    <a:pt x="4371" y="17265"/>
                    <a:pt x="5865" y="18048"/>
                    <a:pt x="7285" y="18967"/>
                  </a:cubicBezTo>
                  <a:cubicBezTo>
                    <a:pt x="7360" y="19023"/>
                    <a:pt x="7479" y="19065"/>
                    <a:pt x="7574" y="19065"/>
                  </a:cubicBezTo>
                  <a:cubicBezTo>
                    <a:pt x="7603" y="19065"/>
                    <a:pt x="7630" y="19061"/>
                    <a:pt x="7653" y="19052"/>
                  </a:cubicBezTo>
                  <a:cubicBezTo>
                    <a:pt x="8595" y="18636"/>
                    <a:pt x="9538" y="18183"/>
                    <a:pt x="10481" y="17767"/>
                  </a:cubicBezTo>
                  <a:cubicBezTo>
                    <a:pt x="10959" y="17559"/>
                    <a:pt x="11240" y="17179"/>
                    <a:pt x="11461" y="16738"/>
                  </a:cubicBezTo>
                  <a:cubicBezTo>
                    <a:pt x="11607" y="16457"/>
                    <a:pt x="11791" y="16212"/>
                    <a:pt x="11963" y="15967"/>
                  </a:cubicBezTo>
                  <a:cubicBezTo>
                    <a:pt x="12089" y="15780"/>
                    <a:pt x="12239" y="15685"/>
                    <a:pt x="12386" y="15685"/>
                  </a:cubicBezTo>
                  <a:cubicBezTo>
                    <a:pt x="12537" y="15685"/>
                    <a:pt x="12683" y="15786"/>
                    <a:pt x="12795" y="15991"/>
                  </a:cubicBezTo>
                  <a:cubicBezTo>
                    <a:pt x="12930" y="16224"/>
                    <a:pt x="12991" y="16493"/>
                    <a:pt x="13138" y="16714"/>
                  </a:cubicBezTo>
                  <a:cubicBezTo>
                    <a:pt x="13334" y="17032"/>
                    <a:pt x="13285" y="17277"/>
                    <a:pt x="13089" y="17559"/>
                  </a:cubicBezTo>
                  <a:cubicBezTo>
                    <a:pt x="12905" y="17816"/>
                    <a:pt x="12758" y="18097"/>
                    <a:pt x="12575" y="18391"/>
                  </a:cubicBezTo>
                  <a:cubicBezTo>
                    <a:pt x="12991" y="18575"/>
                    <a:pt x="13383" y="18746"/>
                    <a:pt x="13762" y="18918"/>
                  </a:cubicBezTo>
                  <a:cubicBezTo>
                    <a:pt x="14228" y="19138"/>
                    <a:pt x="14754" y="19273"/>
                    <a:pt x="15085" y="19726"/>
                  </a:cubicBezTo>
                  <a:cubicBezTo>
                    <a:pt x="15344" y="20102"/>
                    <a:pt x="15432" y="20232"/>
                    <a:pt x="15642" y="20232"/>
                  </a:cubicBezTo>
                  <a:cubicBezTo>
                    <a:pt x="15759" y="20232"/>
                    <a:pt x="15916" y="20191"/>
                    <a:pt x="16162" y="20130"/>
                  </a:cubicBezTo>
                  <a:cubicBezTo>
                    <a:pt x="16297" y="20093"/>
                    <a:pt x="16444" y="20081"/>
                    <a:pt x="16591" y="20044"/>
                  </a:cubicBezTo>
                  <a:cubicBezTo>
                    <a:pt x="17399" y="19811"/>
                    <a:pt x="18244" y="19677"/>
                    <a:pt x="18893" y="19028"/>
                  </a:cubicBezTo>
                  <a:cubicBezTo>
                    <a:pt x="19615" y="18305"/>
                    <a:pt x="20423" y="17705"/>
                    <a:pt x="21403" y="17338"/>
                  </a:cubicBezTo>
                  <a:cubicBezTo>
                    <a:pt x="22010" y="17117"/>
                    <a:pt x="22588" y="16876"/>
                    <a:pt x="23244" y="16876"/>
                  </a:cubicBezTo>
                  <a:cubicBezTo>
                    <a:pt x="23315" y="16876"/>
                    <a:pt x="23387" y="16879"/>
                    <a:pt x="23460" y="16885"/>
                  </a:cubicBezTo>
                  <a:cubicBezTo>
                    <a:pt x="24537" y="16959"/>
                    <a:pt x="25627" y="16922"/>
                    <a:pt x="26704" y="16983"/>
                  </a:cubicBezTo>
                  <a:cubicBezTo>
                    <a:pt x="26740" y="16985"/>
                    <a:pt x="26776" y="16985"/>
                    <a:pt x="26811" y="16985"/>
                  </a:cubicBezTo>
                  <a:cubicBezTo>
                    <a:pt x="27347" y="16985"/>
                    <a:pt x="27764" y="16805"/>
                    <a:pt x="28051" y="16322"/>
                  </a:cubicBezTo>
                  <a:cubicBezTo>
                    <a:pt x="27806" y="16150"/>
                    <a:pt x="27561" y="15955"/>
                    <a:pt x="27304" y="15783"/>
                  </a:cubicBezTo>
                  <a:cubicBezTo>
                    <a:pt x="26129" y="15000"/>
                    <a:pt x="24953" y="14204"/>
                    <a:pt x="23766" y="13420"/>
                  </a:cubicBezTo>
                  <a:cubicBezTo>
                    <a:pt x="23264" y="13102"/>
                    <a:pt x="22958" y="12710"/>
                    <a:pt x="23215" y="12073"/>
                  </a:cubicBezTo>
                  <a:cubicBezTo>
                    <a:pt x="23251" y="11963"/>
                    <a:pt x="23264" y="11755"/>
                    <a:pt x="23190" y="11681"/>
                  </a:cubicBezTo>
                  <a:cubicBezTo>
                    <a:pt x="22835" y="11253"/>
                    <a:pt x="22945" y="10763"/>
                    <a:pt x="22921" y="10298"/>
                  </a:cubicBezTo>
                  <a:cubicBezTo>
                    <a:pt x="22909" y="10200"/>
                    <a:pt x="22860" y="10029"/>
                    <a:pt x="22798" y="10016"/>
                  </a:cubicBezTo>
                  <a:cubicBezTo>
                    <a:pt x="22309" y="9918"/>
                    <a:pt x="21807" y="9784"/>
                    <a:pt x="21317" y="9771"/>
                  </a:cubicBezTo>
                  <a:cubicBezTo>
                    <a:pt x="21002" y="9771"/>
                    <a:pt x="20712" y="9865"/>
                    <a:pt x="20394" y="9865"/>
                  </a:cubicBezTo>
                  <a:cubicBezTo>
                    <a:pt x="20266" y="9865"/>
                    <a:pt x="20135" y="9850"/>
                    <a:pt x="19995" y="9808"/>
                  </a:cubicBezTo>
                  <a:cubicBezTo>
                    <a:pt x="19576" y="9692"/>
                    <a:pt x="19137" y="9537"/>
                    <a:pt x="18679" y="9537"/>
                  </a:cubicBezTo>
                  <a:cubicBezTo>
                    <a:pt x="18508" y="9537"/>
                    <a:pt x="18334" y="9559"/>
                    <a:pt x="18158" y="9612"/>
                  </a:cubicBezTo>
                  <a:cubicBezTo>
                    <a:pt x="18129" y="9620"/>
                    <a:pt x="18098" y="9623"/>
                    <a:pt x="18066" y="9623"/>
                  </a:cubicBezTo>
                  <a:cubicBezTo>
                    <a:pt x="17886" y="9623"/>
                    <a:pt x="17672" y="9519"/>
                    <a:pt x="17485" y="9478"/>
                  </a:cubicBezTo>
                  <a:cubicBezTo>
                    <a:pt x="17411" y="9453"/>
                    <a:pt x="17325" y="9429"/>
                    <a:pt x="17252" y="9404"/>
                  </a:cubicBezTo>
                  <a:cubicBezTo>
                    <a:pt x="16493" y="9147"/>
                    <a:pt x="15721" y="8927"/>
                    <a:pt x="14975" y="8633"/>
                  </a:cubicBezTo>
                  <a:cubicBezTo>
                    <a:pt x="14607" y="8495"/>
                    <a:pt x="14261" y="8343"/>
                    <a:pt x="13878" y="8343"/>
                  </a:cubicBezTo>
                  <a:cubicBezTo>
                    <a:pt x="13750" y="8343"/>
                    <a:pt x="13619" y="8360"/>
                    <a:pt x="13481" y="8400"/>
                  </a:cubicBezTo>
                  <a:cubicBezTo>
                    <a:pt x="13481" y="8498"/>
                    <a:pt x="13481" y="8596"/>
                    <a:pt x="13481" y="8694"/>
                  </a:cubicBezTo>
                  <a:cubicBezTo>
                    <a:pt x="13456" y="8951"/>
                    <a:pt x="13591" y="9269"/>
                    <a:pt x="13162" y="9331"/>
                  </a:cubicBezTo>
                  <a:cubicBezTo>
                    <a:pt x="12952" y="9350"/>
                    <a:pt x="12712" y="9459"/>
                    <a:pt x="12529" y="9459"/>
                  </a:cubicBezTo>
                  <a:cubicBezTo>
                    <a:pt x="12478" y="9459"/>
                    <a:pt x="12431" y="9450"/>
                    <a:pt x="12391" y="9429"/>
                  </a:cubicBezTo>
                  <a:cubicBezTo>
                    <a:pt x="11877" y="9159"/>
                    <a:pt x="11436" y="8755"/>
                    <a:pt x="11252" y="8192"/>
                  </a:cubicBezTo>
                  <a:cubicBezTo>
                    <a:pt x="11081" y="7678"/>
                    <a:pt x="10861" y="7249"/>
                    <a:pt x="10408" y="6919"/>
                  </a:cubicBezTo>
                  <a:cubicBezTo>
                    <a:pt x="9661" y="6380"/>
                    <a:pt x="8669" y="6147"/>
                    <a:pt x="8253" y="5192"/>
                  </a:cubicBezTo>
                  <a:cubicBezTo>
                    <a:pt x="8253" y="5168"/>
                    <a:pt x="8216" y="5155"/>
                    <a:pt x="8204" y="5143"/>
                  </a:cubicBezTo>
                  <a:cubicBezTo>
                    <a:pt x="8118" y="4972"/>
                    <a:pt x="7971" y="4800"/>
                    <a:pt x="7947" y="4617"/>
                  </a:cubicBezTo>
                  <a:cubicBezTo>
                    <a:pt x="7910" y="4298"/>
                    <a:pt x="7910" y="3968"/>
                    <a:pt x="7971" y="3649"/>
                  </a:cubicBezTo>
                  <a:cubicBezTo>
                    <a:pt x="8044" y="3331"/>
                    <a:pt x="8008" y="3209"/>
                    <a:pt x="7665" y="3147"/>
                  </a:cubicBezTo>
                  <a:cubicBezTo>
                    <a:pt x="7359" y="3098"/>
                    <a:pt x="7053" y="3001"/>
                    <a:pt x="6759" y="2878"/>
                  </a:cubicBezTo>
                  <a:cubicBezTo>
                    <a:pt x="6678" y="2842"/>
                    <a:pt x="6612" y="2824"/>
                    <a:pt x="6556" y="2824"/>
                  </a:cubicBezTo>
                  <a:cubicBezTo>
                    <a:pt x="6440" y="2824"/>
                    <a:pt x="6363" y="2898"/>
                    <a:pt x="6281" y="3037"/>
                  </a:cubicBezTo>
                  <a:cubicBezTo>
                    <a:pt x="6189" y="3188"/>
                    <a:pt x="6058" y="3261"/>
                    <a:pt x="5925" y="3261"/>
                  </a:cubicBezTo>
                  <a:cubicBezTo>
                    <a:pt x="5777" y="3261"/>
                    <a:pt x="5626" y="3169"/>
                    <a:pt x="5522" y="2988"/>
                  </a:cubicBezTo>
                  <a:cubicBezTo>
                    <a:pt x="5363" y="2707"/>
                    <a:pt x="5204" y="2413"/>
                    <a:pt x="5045" y="2131"/>
                  </a:cubicBezTo>
                  <a:cubicBezTo>
                    <a:pt x="4971" y="1997"/>
                    <a:pt x="4886" y="1874"/>
                    <a:pt x="4873" y="1727"/>
                  </a:cubicBezTo>
                  <a:cubicBezTo>
                    <a:pt x="4800" y="1127"/>
                    <a:pt x="4114" y="417"/>
                    <a:pt x="3490" y="344"/>
                  </a:cubicBezTo>
                  <a:cubicBezTo>
                    <a:pt x="3478" y="342"/>
                    <a:pt x="3467" y="341"/>
                    <a:pt x="3455" y="341"/>
                  </a:cubicBezTo>
                  <a:cubicBezTo>
                    <a:pt x="3381" y="341"/>
                    <a:pt x="3308" y="373"/>
                    <a:pt x="3245" y="405"/>
                  </a:cubicBezTo>
                  <a:cubicBezTo>
                    <a:pt x="3020" y="542"/>
                    <a:pt x="2797" y="603"/>
                    <a:pt x="2575" y="603"/>
                  </a:cubicBezTo>
                  <a:cubicBezTo>
                    <a:pt x="2303" y="603"/>
                    <a:pt x="2033" y="511"/>
                    <a:pt x="1763" y="356"/>
                  </a:cubicBezTo>
                  <a:cubicBezTo>
                    <a:pt x="1506" y="209"/>
                    <a:pt x="1212" y="123"/>
                    <a:pt x="931" y="1"/>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5" name="Google Shape;9621;p123">
              <a:extLst>
                <a:ext uri="{FF2B5EF4-FFF2-40B4-BE49-F238E27FC236}">
                  <a16:creationId xmlns:a16="http://schemas.microsoft.com/office/drawing/2014/main" id="{43E8D629-C26A-D8F1-D53B-0FF62DDDB1BF}"/>
                </a:ext>
              </a:extLst>
            </p:cNvPr>
            <p:cNvSpPr>
              <a:spLocks noChangeAspect="1"/>
            </p:cNvSpPr>
            <p:nvPr/>
          </p:nvSpPr>
          <p:spPr>
            <a:xfrm>
              <a:off x="10322596" y="3583151"/>
              <a:ext cx="1637759" cy="1323247"/>
            </a:xfrm>
            <a:custGeom>
              <a:avLst/>
              <a:gdLst/>
              <a:ahLst/>
              <a:cxnLst/>
              <a:rect l="l" t="t" r="r" b="b"/>
              <a:pathLst>
                <a:path w="44887" h="36267" extrusionOk="0">
                  <a:moveTo>
                    <a:pt x="1286" y="0"/>
                  </a:moveTo>
                  <a:cubicBezTo>
                    <a:pt x="1249" y="392"/>
                    <a:pt x="1200" y="735"/>
                    <a:pt x="1176" y="1078"/>
                  </a:cubicBezTo>
                  <a:cubicBezTo>
                    <a:pt x="1115" y="1886"/>
                    <a:pt x="1078" y="2682"/>
                    <a:pt x="1017" y="3490"/>
                  </a:cubicBezTo>
                  <a:cubicBezTo>
                    <a:pt x="943" y="4677"/>
                    <a:pt x="870" y="5853"/>
                    <a:pt x="796" y="7040"/>
                  </a:cubicBezTo>
                  <a:cubicBezTo>
                    <a:pt x="735" y="8118"/>
                    <a:pt x="698" y="9195"/>
                    <a:pt x="649" y="10273"/>
                  </a:cubicBezTo>
                  <a:cubicBezTo>
                    <a:pt x="625" y="10726"/>
                    <a:pt x="600" y="11191"/>
                    <a:pt x="576" y="11644"/>
                  </a:cubicBezTo>
                  <a:cubicBezTo>
                    <a:pt x="478" y="12991"/>
                    <a:pt x="368" y="14350"/>
                    <a:pt x="270" y="15709"/>
                  </a:cubicBezTo>
                  <a:cubicBezTo>
                    <a:pt x="233" y="16309"/>
                    <a:pt x="233" y="16921"/>
                    <a:pt x="196" y="17521"/>
                  </a:cubicBezTo>
                  <a:cubicBezTo>
                    <a:pt x="160" y="18060"/>
                    <a:pt x="98" y="18599"/>
                    <a:pt x="49" y="19150"/>
                  </a:cubicBezTo>
                  <a:cubicBezTo>
                    <a:pt x="0" y="19737"/>
                    <a:pt x="0" y="19737"/>
                    <a:pt x="551" y="19970"/>
                  </a:cubicBezTo>
                  <a:cubicBezTo>
                    <a:pt x="845" y="20092"/>
                    <a:pt x="1139" y="20215"/>
                    <a:pt x="1445" y="20313"/>
                  </a:cubicBezTo>
                  <a:cubicBezTo>
                    <a:pt x="1519" y="20340"/>
                    <a:pt x="1611" y="20359"/>
                    <a:pt x="1698" y="20359"/>
                  </a:cubicBezTo>
                  <a:cubicBezTo>
                    <a:pt x="1769" y="20359"/>
                    <a:pt x="1836" y="20346"/>
                    <a:pt x="1886" y="20313"/>
                  </a:cubicBezTo>
                  <a:cubicBezTo>
                    <a:pt x="2096" y="20181"/>
                    <a:pt x="2297" y="20125"/>
                    <a:pt x="2491" y="20125"/>
                  </a:cubicBezTo>
                  <a:cubicBezTo>
                    <a:pt x="2784" y="20125"/>
                    <a:pt x="3064" y="20251"/>
                    <a:pt x="3343" y="20435"/>
                  </a:cubicBezTo>
                  <a:cubicBezTo>
                    <a:pt x="3417" y="20484"/>
                    <a:pt x="3502" y="20521"/>
                    <a:pt x="3576" y="20545"/>
                  </a:cubicBezTo>
                  <a:cubicBezTo>
                    <a:pt x="4078" y="20766"/>
                    <a:pt x="4359" y="21170"/>
                    <a:pt x="4543" y="21672"/>
                  </a:cubicBezTo>
                  <a:cubicBezTo>
                    <a:pt x="4604" y="21880"/>
                    <a:pt x="4629" y="22100"/>
                    <a:pt x="4714" y="22309"/>
                  </a:cubicBezTo>
                  <a:cubicBezTo>
                    <a:pt x="4800" y="22517"/>
                    <a:pt x="4923" y="22713"/>
                    <a:pt x="5033" y="22945"/>
                  </a:cubicBezTo>
                  <a:cubicBezTo>
                    <a:pt x="5218" y="22684"/>
                    <a:pt x="5299" y="22585"/>
                    <a:pt x="5460" y="22585"/>
                  </a:cubicBezTo>
                  <a:cubicBezTo>
                    <a:pt x="5533" y="22585"/>
                    <a:pt x="5621" y="22605"/>
                    <a:pt x="5743" y="22639"/>
                  </a:cubicBezTo>
                  <a:cubicBezTo>
                    <a:pt x="6282" y="22786"/>
                    <a:pt x="6808" y="22933"/>
                    <a:pt x="7322" y="23104"/>
                  </a:cubicBezTo>
                  <a:cubicBezTo>
                    <a:pt x="7653" y="23202"/>
                    <a:pt x="7751" y="23423"/>
                    <a:pt x="7665" y="23766"/>
                  </a:cubicBezTo>
                  <a:cubicBezTo>
                    <a:pt x="7592" y="24084"/>
                    <a:pt x="7469" y="24451"/>
                    <a:pt x="7567" y="24745"/>
                  </a:cubicBezTo>
                  <a:cubicBezTo>
                    <a:pt x="7702" y="25161"/>
                    <a:pt x="7947" y="25590"/>
                    <a:pt x="8265" y="25896"/>
                  </a:cubicBezTo>
                  <a:cubicBezTo>
                    <a:pt x="8559" y="26190"/>
                    <a:pt x="9000" y="26361"/>
                    <a:pt x="9404" y="26533"/>
                  </a:cubicBezTo>
                  <a:cubicBezTo>
                    <a:pt x="10163" y="26863"/>
                    <a:pt x="10592" y="27500"/>
                    <a:pt x="10873" y="28222"/>
                  </a:cubicBezTo>
                  <a:cubicBezTo>
                    <a:pt x="11020" y="28590"/>
                    <a:pt x="11216" y="28884"/>
                    <a:pt x="11510" y="29116"/>
                  </a:cubicBezTo>
                  <a:cubicBezTo>
                    <a:pt x="11565" y="29158"/>
                    <a:pt x="11648" y="29172"/>
                    <a:pt x="11736" y="29172"/>
                  </a:cubicBezTo>
                  <a:cubicBezTo>
                    <a:pt x="11804" y="29172"/>
                    <a:pt x="11875" y="29164"/>
                    <a:pt x="11938" y="29153"/>
                  </a:cubicBezTo>
                  <a:cubicBezTo>
                    <a:pt x="11963" y="29153"/>
                    <a:pt x="11987" y="28945"/>
                    <a:pt x="11975" y="28822"/>
                  </a:cubicBezTo>
                  <a:cubicBezTo>
                    <a:pt x="11975" y="28590"/>
                    <a:pt x="11865" y="28296"/>
                    <a:pt x="12195" y="28198"/>
                  </a:cubicBezTo>
                  <a:cubicBezTo>
                    <a:pt x="12410" y="28133"/>
                    <a:pt x="12624" y="28105"/>
                    <a:pt x="12836" y="28105"/>
                  </a:cubicBezTo>
                  <a:cubicBezTo>
                    <a:pt x="13227" y="28105"/>
                    <a:pt x="13614" y="28202"/>
                    <a:pt x="13995" y="28345"/>
                  </a:cubicBezTo>
                  <a:cubicBezTo>
                    <a:pt x="14265" y="28443"/>
                    <a:pt x="14510" y="28626"/>
                    <a:pt x="14779" y="28724"/>
                  </a:cubicBezTo>
                  <a:cubicBezTo>
                    <a:pt x="15685" y="29030"/>
                    <a:pt x="16591" y="29373"/>
                    <a:pt x="17546" y="29373"/>
                  </a:cubicBezTo>
                  <a:cubicBezTo>
                    <a:pt x="17987" y="29373"/>
                    <a:pt x="18415" y="29422"/>
                    <a:pt x="18832" y="29532"/>
                  </a:cubicBezTo>
                  <a:cubicBezTo>
                    <a:pt x="19071" y="29592"/>
                    <a:pt x="19352" y="29742"/>
                    <a:pt x="19567" y="29742"/>
                  </a:cubicBezTo>
                  <a:cubicBezTo>
                    <a:pt x="19615" y="29742"/>
                    <a:pt x="19660" y="29734"/>
                    <a:pt x="19701" y="29716"/>
                  </a:cubicBezTo>
                  <a:cubicBezTo>
                    <a:pt x="19983" y="29594"/>
                    <a:pt x="20258" y="29560"/>
                    <a:pt x="20534" y="29560"/>
                  </a:cubicBezTo>
                  <a:cubicBezTo>
                    <a:pt x="20809" y="29560"/>
                    <a:pt x="21085" y="29594"/>
                    <a:pt x="21366" y="29606"/>
                  </a:cubicBezTo>
                  <a:cubicBezTo>
                    <a:pt x="22138" y="29643"/>
                    <a:pt x="22738" y="30353"/>
                    <a:pt x="22603" y="31063"/>
                  </a:cubicBezTo>
                  <a:cubicBezTo>
                    <a:pt x="22566" y="31210"/>
                    <a:pt x="22603" y="31418"/>
                    <a:pt x="22689" y="31540"/>
                  </a:cubicBezTo>
                  <a:cubicBezTo>
                    <a:pt x="22909" y="31908"/>
                    <a:pt x="22995" y="32275"/>
                    <a:pt x="22823" y="32667"/>
                  </a:cubicBezTo>
                  <a:cubicBezTo>
                    <a:pt x="22713" y="32900"/>
                    <a:pt x="22774" y="33034"/>
                    <a:pt x="22982" y="33169"/>
                  </a:cubicBezTo>
                  <a:cubicBezTo>
                    <a:pt x="23999" y="33855"/>
                    <a:pt x="25015" y="34565"/>
                    <a:pt x="26043" y="35250"/>
                  </a:cubicBezTo>
                  <a:cubicBezTo>
                    <a:pt x="26521" y="35581"/>
                    <a:pt x="27011" y="35899"/>
                    <a:pt x="27549" y="36267"/>
                  </a:cubicBezTo>
                  <a:cubicBezTo>
                    <a:pt x="27684" y="35789"/>
                    <a:pt x="27831" y="35373"/>
                    <a:pt x="27917" y="34944"/>
                  </a:cubicBezTo>
                  <a:cubicBezTo>
                    <a:pt x="28064" y="34210"/>
                    <a:pt x="28125" y="33463"/>
                    <a:pt x="28309" y="32740"/>
                  </a:cubicBezTo>
                  <a:cubicBezTo>
                    <a:pt x="28480" y="32079"/>
                    <a:pt x="28749" y="31430"/>
                    <a:pt x="28982" y="30781"/>
                  </a:cubicBezTo>
                  <a:cubicBezTo>
                    <a:pt x="29092" y="30475"/>
                    <a:pt x="29202" y="30157"/>
                    <a:pt x="29362" y="29875"/>
                  </a:cubicBezTo>
                  <a:cubicBezTo>
                    <a:pt x="29521" y="29594"/>
                    <a:pt x="29741" y="29324"/>
                    <a:pt x="29949" y="29079"/>
                  </a:cubicBezTo>
                  <a:cubicBezTo>
                    <a:pt x="30415" y="28541"/>
                    <a:pt x="30880" y="28002"/>
                    <a:pt x="31370" y="27488"/>
                  </a:cubicBezTo>
                  <a:cubicBezTo>
                    <a:pt x="31602" y="27243"/>
                    <a:pt x="31761" y="26986"/>
                    <a:pt x="31835" y="26643"/>
                  </a:cubicBezTo>
                  <a:cubicBezTo>
                    <a:pt x="32031" y="25712"/>
                    <a:pt x="32190" y="24757"/>
                    <a:pt x="32925" y="24023"/>
                  </a:cubicBezTo>
                  <a:cubicBezTo>
                    <a:pt x="33316" y="23619"/>
                    <a:pt x="33635" y="23117"/>
                    <a:pt x="33880" y="22602"/>
                  </a:cubicBezTo>
                  <a:cubicBezTo>
                    <a:pt x="34186" y="22015"/>
                    <a:pt x="34345" y="21354"/>
                    <a:pt x="34810" y="20839"/>
                  </a:cubicBezTo>
                  <a:cubicBezTo>
                    <a:pt x="35398" y="20190"/>
                    <a:pt x="35888" y="19443"/>
                    <a:pt x="36524" y="18856"/>
                  </a:cubicBezTo>
                  <a:cubicBezTo>
                    <a:pt x="37063" y="18342"/>
                    <a:pt x="37749" y="17974"/>
                    <a:pt x="38385" y="17558"/>
                  </a:cubicBezTo>
                  <a:cubicBezTo>
                    <a:pt x="38679" y="17362"/>
                    <a:pt x="38912" y="17178"/>
                    <a:pt x="38961" y="16787"/>
                  </a:cubicBezTo>
                  <a:cubicBezTo>
                    <a:pt x="38998" y="16566"/>
                    <a:pt x="39169" y="16333"/>
                    <a:pt x="39328" y="16162"/>
                  </a:cubicBezTo>
                  <a:cubicBezTo>
                    <a:pt x="39928" y="15476"/>
                    <a:pt x="40565" y="14827"/>
                    <a:pt x="40895" y="13946"/>
                  </a:cubicBezTo>
                  <a:cubicBezTo>
                    <a:pt x="41104" y="13407"/>
                    <a:pt x="41410" y="12893"/>
                    <a:pt x="41630" y="12354"/>
                  </a:cubicBezTo>
                  <a:cubicBezTo>
                    <a:pt x="41752" y="12060"/>
                    <a:pt x="41850" y="11742"/>
                    <a:pt x="41850" y="11436"/>
                  </a:cubicBezTo>
                  <a:cubicBezTo>
                    <a:pt x="41850" y="10677"/>
                    <a:pt x="41838" y="9930"/>
                    <a:pt x="42230" y="9244"/>
                  </a:cubicBezTo>
                  <a:cubicBezTo>
                    <a:pt x="42352" y="9048"/>
                    <a:pt x="42438" y="8828"/>
                    <a:pt x="42536" y="8620"/>
                  </a:cubicBezTo>
                  <a:cubicBezTo>
                    <a:pt x="43161" y="7187"/>
                    <a:pt x="43638" y="5694"/>
                    <a:pt x="44544" y="4396"/>
                  </a:cubicBezTo>
                  <a:cubicBezTo>
                    <a:pt x="44679" y="4200"/>
                    <a:pt x="44826" y="3967"/>
                    <a:pt x="44850" y="3734"/>
                  </a:cubicBezTo>
                  <a:cubicBezTo>
                    <a:pt x="44887" y="3086"/>
                    <a:pt x="44862" y="2424"/>
                    <a:pt x="44862" y="1726"/>
                  </a:cubicBezTo>
                  <a:lnTo>
                    <a:pt x="44862" y="1726"/>
                  </a:lnTo>
                  <a:cubicBezTo>
                    <a:pt x="44642" y="1800"/>
                    <a:pt x="44458" y="1849"/>
                    <a:pt x="44275" y="1922"/>
                  </a:cubicBezTo>
                  <a:cubicBezTo>
                    <a:pt x="44044" y="2004"/>
                    <a:pt x="43817" y="2038"/>
                    <a:pt x="43594" y="2038"/>
                  </a:cubicBezTo>
                  <a:cubicBezTo>
                    <a:pt x="43083" y="2038"/>
                    <a:pt x="42589" y="1864"/>
                    <a:pt x="42095" y="1702"/>
                  </a:cubicBezTo>
                  <a:cubicBezTo>
                    <a:pt x="41988" y="1671"/>
                    <a:pt x="41866" y="1645"/>
                    <a:pt x="41751" y="1645"/>
                  </a:cubicBezTo>
                  <a:cubicBezTo>
                    <a:pt x="41682" y="1645"/>
                    <a:pt x="41616" y="1655"/>
                    <a:pt x="41557" y="1678"/>
                  </a:cubicBezTo>
                  <a:cubicBezTo>
                    <a:pt x="41140" y="1837"/>
                    <a:pt x="40748" y="2069"/>
                    <a:pt x="40332" y="2228"/>
                  </a:cubicBezTo>
                  <a:cubicBezTo>
                    <a:pt x="40124" y="2302"/>
                    <a:pt x="40051" y="2388"/>
                    <a:pt x="40063" y="2596"/>
                  </a:cubicBezTo>
                  <a:cubicBezTo>
                    <a:pt x="40075" y="2743"/>
                    <a:pt x="40087" y="2902"/>
                    <a:pt x="40063" y="3037"/>
                  </a:cubicBezTo>
                  <a:cubicBezTo>
                    <a:pt x="39989" y="3318"/>
                    <a:pt x="39977" y="3698"/>
                    <a:pt x="39646" y="3759"/>
                  </a:cubicBezTo>
                  <a:cubicBezTo>
                    <a:pt x="39498" y="3783"/>
                    <a:pt x="39346" y="3796"/>
                    <a:pt x="39194" y="3796"/>
                  </a:cubicBezTo>
                  <a:cubicBezTo>
                    <a:pt x="38958" y="3796"/>
                    <a:pt x="38724" y="3765"/>
                    <a:pt x="38508" y="3698"/>
                  </a:cubicBezTo>
                  <a:cubicBezTo>
                    <a:pt x="38419" y="3673"/>
                    <a:pt x="38354" y="3656"/>
                    <a:pt x="38302" y="3656"/>
                  </a:cubicBezTo>
                  <a:cubicBezTo>
                    <a:pt x="38224" y="3656"/>
                    <a:pt x="38175" y="3693"/>
                    <a:pt x="38116" y="3796"/>
                  </a:cubicBezTo>
                  <a:cubicBezTo>
                    <a:pt x="38067" y="3881"/>
                    <a:pt x="38018" y="3979"/>
                    <a:pt x="37969" y="4053"/>
                  </a:cubicBezTo>
                  <a:cubicBezTo>
                    <a:pt x="37813" y="4263"/>
                    <a:pt x="37596" y="4371"/>
                    <a:pt x="37373" y="4371"/>
                  </a:cubicBezTo>
                  <a:cubicBezTo>
                    <a:pt x="37298" y="4371"/>
                    <a:pt x="37223" y="4359"/>
                    <a:pt x="37149" y="4334"/>
                  </a:cubicBezTo>
                  <a:cubicBezTo>
                    <a:pt x="36990" y="4285"/>
                    <a:pt x="36781" y="4016"/>
                    <a:pt x="36794" y="3857"/>
                  </a:cubicBezTo>
                  <a:cubicBezTo>
                    <a:pt x="36830" y="3269"/>
                    <a:pt x="36316" y="3049"/>
                    <a:pt x="36059" y="2682"/>
                  </a:cubicBezTo>
                  <a:cubicBezTo>
                    <a:pt x="35863" y="2424"/>
                    <a:pt x="35496" y="2241"/>
                    <a:pt x="35067" y="2228"/>
                  </a:cubicBezTo>
                  <a:cubicBezTo>
                    <a:pt x="34639" y="2216"/>
                    <a:pt x="34161" y="2045"/>
                    <a:pt x="33818" y="1788"/>
                  </a:cubicBezTo>
                  <a:cubicBezTo>
                    <a:pt x="33561" y="1592"/>
                    <a:pt x="33353" y="1604"/>
                    <a:pt x="33096" y="1592"/>
                  </a:cubicBezTo>
                  <a:cubicBezTo>
                    <a:pt x="33056" y="1591"/>
                    <a:pt x="33016" y="1590"/>
                    <a:pt x="32976" y="1590"/>
                  </a:cubicBezTo>
                  <a:cubicBezTo>
                    <a:pt x="32775" y="1590"/>
                    <a:pt x="32569" y="1601"/>
                    <a:pt x="32366" y="1601"/>
                  </a:cubicBezTo>
                  <a:cubicBezTo>
                    <a:pt x="32123" y="1601"/>
                    <a:pt x="31884" y="1586"/>
                    <a:pt x="31663" y="1518"/>
                  </a:cubicBezTo>
                  <a:cubicBezTo>
                    <a:pt x="31457" y="1454"/>
                    <a:pt x="31267" y="1422"/>
                    <a:pt x="31088" y="1422"/>
                  </a:cubicBezTo>
                  <a:cubicBezTo>
                    <a:pt x="30652" y="1422"/>
                    <a:pt x="30288" y="1614"/>
                    <a:pt x="29949" y="1996"/>
                  </a:cubicBezTo>
                  <a:cubicBezTo>
                    <a:pt x="29790" y="2167"/>
                    <a:pt x="29631" y="2351"/>
                    <a:pt x="29435" y="2486"/>
                  </a:cubicBezTo>
                  <a:cubicBezTo>
                    <a:pt x="29307" y="2590"/>
                    <a:pt x="29113" y="2695"/>
                    <a:pt x="28958" y="2695"/>
                  </a:cubicBezTo>
                  <a:cubicBezTo>
                    <a:pt x="28949" y="2695"/>
                    <a:pt x="28941" y="2694"/>
                    <a:pt x="28933" y="2694"/>
                  </a:cubicBezTo>
                  <a:cubicBezTo>
                    <a:pt x="28186" y="2645"/>
                    <a:pt x="27439" y="2559"/>
                    <a:pt x="26692" y="2461"/>
                  </a:cubicBezTo>
                  <a:cubicBezTo>
                    <a:pt x="25970" y="2375"/>
                    <a:pt x="25260" y="2265"/>
                    <a:pt x="24537" y="2192"/>
                  </a:cubicBezTo>
                  <a:cubicBezTo>
                    <a:pt x="23729" y="2094"/>
                    <a:pt x="22921" y="2045"/>
                    <a:pt x="22113" y="1959"/>
                  </a:cubicBezTo>
                  <a:cubicBezTo>
                    <a:pt x="20815" y="1812"/>
                    <a:pt x="19530" y="1653"/>
                    <a:pt x="18232" y="1518"/>
                  </a:cubicBezTo>
                  <a:cubicBezTo>
                    <a:pt x="17118" y="1396"/>
                    <a:pt x="16003" y="1322"/>
                    <a:pt x="14877" y="1212"/>
                  </a:cubicBezTo>
                  <a:cubicBezTo>
                    <a:pt x="13750" y="1090"/>
                    <a:pt x="12612" y="943"/>
                    <a:pt x="11473" y="845"/>
                  </a:cubicBezTo>
                  <a:cubicBezTo>
                    <a:pt x="10408" y="747"/>
                    <a:pt x="9330" y="686"/>
                    <a:pt x="8253" y="612"/>
                  </a:cubicBezTo>
                  <a:cubicBezTo>
                    <a:pt x="7898" y="588"/>
                    <a:pt x="7543" y="563"/>
                    <a:pt x="7188" y="527"/>
                  </a:cubicBezTo>
                  <a:cubicBezTo>
                    <a:pt x="6086" y="441"/>
                    <a:pt x="4984" y="331"/>
                    <a:pt x="3870" y="245"/>
                  </a:cubicBezTo>
                  <a:cubicBezTo>
                    <a:pt x="3159" y="184"/>
                    <a:pt x="2449" y="135"/>
                    <a:pt x="1727" y="86"/>
                  </a:cubicBezTo>
                  <a:cubicBezTo>
                    <a:pt x="1580" y="74"/>
                    <a:pt x="1433" y="25"/>
                    <a:pt x="1286" y="0"/>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6" name="Google Shape;9622;p123">
              <a:extLst>
                <a:ext uri="{FF2B5EF4-FFF2-40B4-BE49-F238E27FC236}">
                  <a16:creationId xmlns:a16="http://schemas.microsoft.com/office/drawing/2014/main" id="{4000C1CC-1DF5-6B2F-8B52-5F7DF07FD88A}"/>
                </a:ext>
              </a:extLst>
            </p:cNvPr>
            <p:cNvSpPr>
              <a:spLocks noChangeAspect="1"/>
            </p:cNvSpPr>
            <p:nvPr/>
          </p:nvSpPr>
          <p:spPr>
            <a:xfrm>
              <a:off x="8814003" y="3118984"/>
              <a:ext cx="1560043" cy="1773597"/>
            </a:xfrm>
            <a:custGeom>
              <a:avLst/>
              <a:gdLst/>
              <a:ahLst/>
              <a:cxnLst/>
              <a:rect l="l" t="t" r="r" b="b"/>
              <a:pathLst>
                <a:path w="42757" h="48610" extrusionOk="0">
                  <a:moveTo>
                    <a:pt x="24403" y="1"/>
                  </a:moveTo>
                  <a:cubicBezTo>
                    <a:pt x="19762" y="13"/>
                    <a:pt x="15122" y="37"/>
                    <a:pt x="10481" y="74"/>
                  </a:cubicBezTo>
                  <a:cubicBezTo>
                    <a:pt x="8890" y="86"/>
                    <a:pt x="7286" y="123"/>
                    <a:pt x="5694" y="148"/>
                  </a:cubicBezTo>
                  <a:cubicBezTo>
                    <a:pt x="3857" y="172"/>
                    <a:pt x="2009" y="197"/>
                    <a:pt x="172" y="221"/>
                  </a:cubicBezTo>
                  <a:cubicBezTo>
                    <a:pt x="147" y="221"/>
                    <a:pt x="123" y="233"/>
                    <a:pt x="1" y="246"/>
                  </a:cubicBezTo>
                  <a:cubicBezTo>
                    <a:pt x="37" y="735"/>
                    <a:pt x="86" y="1213"/>
                    <a:pt x="111" y="1690"/>
                  </a:cubicBezTo>
                  <a:cubicBezTo>
                    <a:pt x="160" y="3037"/>
                    <a:pt x="209" y="4372"/>
                    <a:pt x="258" y="5719"/>
                  </a:cubicBezTo>
                  <a:cubicBezTo>
                    <a:pt x="282" y="6343"/>
                    <a:pt x="307" y="6980"/>
                    <a:pt x="331" y="7604"/>
                  </a:cubicBezTo>
                  <a:cubicBezTo>
                    <a:pt x="380" y="8963"/>
                    <a:pt x="429" y="10310"/>
                    <a:pt x="478" y="11669"/>
                  </a:cubicBezTo>
                  <a:cubicBezTo>
                    <a:pt x="503" y="12257"/>
                    <a:pt x="539" y="12857"/>
                    <a:pt x="552" y="13444"/>
                  </a:cubicBezTo>
                  <a:cubicBezTo>
                    <a:pt x="613" y="14816"/>
                    <a:pt x="662" y="16175"/>
                    <a:pt x="711" y="17534"/>
                  </a:cubicBezTo>
                  <a:cubicBezTo>
                    <a:pt x="735" y="18636"/>
                    <a:pt x="747" y="19726"/>
                    <a:pt x="784" y="20815"/>
                  </a:cubicBezTo>
                  <a:cubicBezTo>
                    <a:pt x="796" y="21244"/>
                    <a:pt x="858" y="21648"/>
                    <a:pt x="894" y="22101"/>
                  </a:cubicBezTo>
                  <a:cubicBezTo>
                    <a:pt x="976" y="22101"/>
                    <a:pt x="1058" y="22106"/>
                    <a:pt x="1139" y="22106"/>
                  </a:cubicBezTo>
                  <a:cubicBezTo>
                    <a:pt x="1180" y="22106"/>
                    <a:pt x="1221" y="22105"/>
                    <a:pt x="1262" y="22101"/>
                  </a:cubicBezTo>
                  <a:cubicBezTo>
                    <a:pt x="2462" y="22027"/>
                    <a:pt x="3662" y="21954"/>
                    <a:pt x="4849" y="21881"/>
                  </a:cubicBezTo>
                  <a:cubicBezTo>
                    <a:pt x="5327" y="21844"/>
                    <a:pt x="5804" y="21868"/>
                    <a:pt x="6257" y="21795"/>
                  </a:cubicBezTo>
                  <a:cubicBezTo>
                    <a:pt x="6722" y="21709"/>
                    <a:pt x="7249" y="21807"/>
                    <a:pt x="7641" y="21391"/>
                  </a:cubicBezTo>
                  <a:cubicBezTo>
                    <a:pt x="7665" y="21362"/>
                    <a:pt x="7713" y="21351"/>
                    <a:pt x="7772" y="21351"/>
                  </a:cubicBezTo>
                  <a:cubicBezTo>
                    <a:pt x="7890" y="21351"/>
                    <a:pt x="8053" y="21395"/>
                    <a:pt x="8167" y="21428"/>
                  </a:cubicBezTo>
                  <a:cubicBezTo>
                    <a:pt x="8326" y="21464"/>
                    <a:pt x="8473" y="21587"/>
                    <a:pt x="8633" y="21648"/>
                  </a:cubicBezTo>
                  <a:cubicBezTo>
                    <a:pt x="9710" y="22003"/>
                    <a:pt x="10616" y="22627"/>
                    <a:pt x="11485" y="23338"/>
                  </a:cubicBezTo>
                  <a:cubicBezTo>
                    <a:pt x="11653" y="23469"/>
                    <a:pt x="11812" y="23537"/>
                    <a:pt x="11965" y="23537"/>
                  </a:cubicBezTo>
                  <a:cubicBezTo>
                    <a:pt x="12125" y="23537"/>
                    <a:pt x="12278" y="23463"/>
                    <a:pt x="12428" y="23313"/>
                  </a:cubicBezTo>
                  <a:cubicBezTo>
                    <a:pt x="12502" y="23240"/>
                    <a:pt x="12624" y="23154"/>
                    <a:pt x="12710" y="23154"/>
                  </a:cubicBezTo>
                  <a:cubicBezTo>
                    <a:pt x="13249" y="23178"/>
                    <a:pt x="13812" y="23215"/>
                    <a:pt x="14228" y="23607"/>
                  </a:cubicBezTo>
                  <a:cubicBezTo>
                    <a:pt x="14573" y="23936"/>
                    <a:pt x="14923" y="24118"/>
                    <a:pt x="15317" y="24118"/>
                  </a:cubicBezTo>
                  <a:cubicBezTo>
                    <a:pt x="15524" y="24118"/>
                    <a:pt x="15743" y="24067"/>
                    <a:pt x="15979" y="23962"/>
                  </a:cubicBezTo>
                  <a:cubicBezTo>
                    <a:pt x="16073" y="23915"/>
                    <a:pt x="16215" y="23886"/>
                    <a:pt x="16338" y="23886"/>
                  </a:cubicBezTo>
                  <a:cubicBezTo>
                    <a:pt x="16440" y="23886"/>
                    <a:pt x="16528" y="23906"/>
                    <a:pt x="16567" y="23950"/>
                  </a:cubicBezTo>
                  <a:cubicBezTo>
                    <a:pt x="17007" y="24464"/>
                    <a:pt x="17926" y="24660"/>
                    <a:pt x="17730" y="25590"/>
                  </a:cubicBezTo>
                  <a:cubicBezTo>
                    <a:pt x="17913" y="25627"/>
                    <a:pt x="18073" y="25664"/>
                    <a:pt x="18232" y="25701"/>
                  </a:cubicBezTo>
                  <a:cubicBezTo>
                    <a:pt x="19150" y="25909"/>
                    <a:pt x="19211" y="26117"/>
                    <a:pt x="18587" y="26815"/>
                  </a:cubicBezTo>
                  <a:cubicBezTo>
                    <a:pt x="18367" y="27047"/>
                    <a:pt x="18342" y="27256"/>
                    <a:pt x="18538" y="27562"/>
                  </a:cubicBezTo>
                  <a:cubicBezTo>
                    <a:pt x="18807" y="28003"/>
                    <a:pt x="19211" y="28100"/>
                    <a:pt x="19615" y="28149"/>
                  </a:cubicBezTo>
                  <a:cubicBezTo>
                    <a:pt x="19983" y="28186"/>
                    <a:pt x="20142" y="28382"/>
                    <a:pt x="20252" y="28664"/>
                  </a:cubicBezTo>
                  <a:cubicBezTo>
                    <a:pt x="20326" y="28835"/>
                    <a:pt x="20362" y="29019"/>
                    <a:pt x="20436" y="29190"/>
                  </a:cubicBezTo>
                  <a:cubicBezTo>
                    <a:pt x="20693" y="29717"/>
                    <a:pt x="20913" y="30268"/>
                    <a:pt x="21415" y="30659"/>
                  </a:cubicBezTo>
                  <a:cubicBezTo>
                    <a:pt x="21685" y="30868"/>
                    <a:pt x="21954" y="31174"/>
                    <a:pt x="22040" y="31492"/>
                  </a:cubicBezTo>
                  <a:cubicBezTo>
                    <a:pt x="22346" y="32521"/>
                    <a:pt x="22542" y="33574"/>
                    <a:pt x="22823" y="34602"/>
                  </a:cubicBezTo>
                  <a:cubicBezTo>
                    <a:pt x="22868" y="34746"/>
                    <a:pt x="23134" y="34951"/>
                    <a:pt x="23256" y="34951"/>
                  </a:cubicBezTo>
                  <a:cubicBezTo>
                    <a:pt x="23269" y="34951"/>
                    <a:pt x="23280" y="34949"/>
                    <a:pt x="23289" y="34945"/>
                  </a:cubicBezTo>
                  <a:cubicBezTo>
                    <a:pt x="23546" y="34847"/>
                    <a:pt x="23852" y="34663"/>
                    <a:pt x="23974" y="34418"/>
                  </a:cubicBezTo>
                  <a:cubicBezTo>
                    <a:pt x="24427" y="33586"/>
                    <a:pt x="25003" y="32851"/>
                    <a:pt x="25566" y="32092"/>
                  </a:cubicBezTo>
                  <a:cubicBezTo>
                    <a:pt x="26166" y="31259"/>
                    <a:pt x="26937" y="30757"/>
                    <a:pt x="27892" y="30476"/>
                  </a:cubicBezTo>
                  <a:cubicBezTo>
                    <a:pt x="28100" y="30415"/>
                    <a:pt x="28235" y="30317"/>
                    <a:pt x="28333" y="30108"/>
                  </a:cubicBezTo>
                  <a:cubicBezTo>
                    <a:pt x="28602" y="29533"/>
                    <a:pt x="28884" y="28958"/>
                    <a:pt x="29190" y="28394"/>
                  </a:cubicBezTo>
                  <a:cubicBezTo>
                    <a:pt x="29325" y="28149"/>
                    <a:pt x="29558" y="27954"/>
                    <a:pt x="29741" y="27733"/>
                  </a:cubicBezTo>
                  <a:cubicBezTo>
                    <a:pt x="29815" y="27647"/>
                    <a:pt x="29900" y="27537"/>
                    <a:pt x="29925" y="27427"/>
                  </a:cubicBezTo>
                  <a:cubicBezTo>
                    <a:pt x="30011" y="26876"/>
                    <a:pt x="30060" y="26325"/>
                    <a:pt x="30170" y="25786"/>
                  </a:cubicBezTo>
                  <a:cubicBezTo>
                    <a:pt x="30206" y="25615"/>
                    <a:pt x="30366" y="25407"/>
                    <a:pt x="30525" y="25346"/>
                  </a:cubicBezTo>
                  <a:cubicBezTo>
                    <a:pt x="30568" y="25326"/>
                    <a:pt x="30608" y="25317"/>
                    <a:pt x="30645" y="25317"/>
                  </a:cubicBezTo>
                  <a:cubicBezTo>
                    <a:pt x="30815" y="25317"/>
                    <a:pt x="30915" y="25505"/>
                    <a:pt x="30966" y="25676"/>
                  </a:cubicBezTo>
                  <a:cubicBezTo>
                    <a:pt x="31284" y="26656"/>
                    <a:pt x="31566" y="27660"/>
                    <a:pt x="31896" y="28639"/>
                  </a:cubicBezTo>
                  <a:cubicBezTo>
                    <a:pt x="32006" y="28970"/>
                    <a:pt x="31847" y="29092"/>
                    <a:pt x="31615" y="29202"/>
                  </a:cubicBezTo>
                  <a:cubicBezTo>
                    <a:pt x="31468" y="29264"/>
                    <a:pt x="31308" y="29288"/>
                    <a:pt x="31149" y="29337"/>
                  </a:cubicBezTo>
                  <a:cubicBezTo>
                    <a:pt x="31137" y="29374"/>
                    <a:pt x="31137" y="29423"/>
                    <a:pt x="31137" y="29472"/>
                  </a:cubicBezTo>
                  <a:cubicBezTo>
                    <a:pt x="31137" y="29521"/>
                    <a:pt x="31125" y="29582"/>
                    <a:pt x="31149" y="29619"/>
                  </a:cubicBezTo>
                  <a:cubicBezTo>
                    <a:pt x="31455" y="30353"/>
                    <a:pt x="31223" y="30880"/>
                    <a:pt x="30549" y="31284"/>
                  </a:cubicBezTo>
                  <a:cubicBezTo>
                    <a:pt x="30280" y="31443"/>
                    <a:pt x="29962" y="31700"/>
                    <a:pt x="29888" y="31970"/>
                  </a:cubicBezTo>
                  <a:cubicBezTo>
                    <a:pt x="29680" y="32716"/>
                    <a:pt x="29594" y="33488"/>
                    <a:pt x="29484" y="34247"/>
                  </a:cubicBezTo>
                  <a:cubicBezTo>
                    <a:pt x="29411" y="34712"/>
                    <a:pt x="29398" y="35177"/>
                    <a:pt x="29325" y="35643"/>
                  </a:cubicBezTo>
                  <a:cubicBezTo>
                    <a:pt x="29276" y="35937"/>
                    <a:pt x="29068" y="36108"/>
                    <a:pt x="28749" y="36108"/>
                  </a:cubicBezTo>
                  <a:cubicBezTo>
                    <a:pt x="28668" y="36112"/>
                    <a:pt x="28585" y="36113"/>
                    <a:pt x="28501" y="36113"/>
                  </a:cubicBezTo>
                  <a:cubicBezTo>
                    <a:pt x="28334" y="36113"/>
                    <a:pt x="28166" y="36108"/>
                    <a:pt x="28003" y="36108"/>
                  </a:cubicBezTo>
                  <a:cubicBezTo>
                    <a:pt x="28045" y="36438"/>
                    <a:pt x="28051" y="36490"/>
                    <a:pt x="28236" y="36490"/>
                  </a:cubicBezTo>
                  <a:cubicBezTo>
                    <a:pt x="28264" y="36490"/>
                    <a:pt x="28296" y="36489"/>
                    <a:pt x="28333" y="36488"/>
                  </a:cubicBezTo>
                  <a:cubicBezTo>
                    <a:pt x="28811" y="36475"/>
                    <a:pt x="29300" y="36451"/>
                    <a:pt x="29778" y="36402"/>
                  </a:cubicBezTo>
                  <a:cubicBezTo>
                    <a:pt x="29864" y="36402"/>
                    <a:pt x="29974" y="36267"/>
                    <a:pt x="29998" y="36181"/>
                  </a:cubicBezTo>
                  <a:cubicBezTo>
                    <a:pt x="30329" y="35067"/>
                    <a:pt x="30647" y="33953"/>
                    <a:pt x="30978" y="32851"/>
                  </a:cubicBezTo>
                  <a:cubicBezTo>
                    <a:pt x="31027" y="32692"/>
                    <a:pt x="31210" y="32484"/>
                    <a:pt x="31345" y="32472"/>
                  </a:cubicBezTo>
                  <a:cubicBezTo>
                    <a:pt x="31350" y="32471"/>
                    <a:pt x="31354" y="32471"/>
                    <a:pt x="31359" y="32471"/>
                  </a:cubicBezTo>
                  <a:cubicBezTo>
                    <a:pt x="31493" y="32471"/>
                    <a:pt x="31679" y="32636"/>
                    <a:pt x="31774" y="32778"/>
                  </a:cubicBezTo>
                  <a:cubicBezTo>
                    <a:pt x="31982" y="33084"/>
                    <a:pt x="32153" y="33414"/>
                    <a:pt x="32300" y="33745"/>
                  </a:cubicBezTo>
                  <a:cubicBezTo>
                    <a:pt x="32631" y="34431"/>
                    <a:pt x="33145" y="35043"/>
                    <a:pt x="32961" y="35924"/>
                  </a:cubicBezTo>
                  <a:cubicBezTo>
                    <a:pt x="32863" y="36390"/>
                    <a:pt x="32790" y="36830"/>
                    <a:pt x="32533" y="37234"/>
                  </a:cubicBezTo>
                  <a:cubicBezTo>
                    <a:pt x="32288" y="37614"/>
                    <a:pt x="32068" y="38018"/>
                    <a:pt x="31823" y="38422"/>
                  </a:cubicBezTo>
                  <a:cubicBezTo>
                    <a:pt x="31959" y="38434"/>
                    <a:pt x="32090" y="38441"/>
                    <a:pt x="32218" y="38441"/>
                  </a:cubicBezTo>
                  <a:cubicBezTo>
                    <a:pt x="32619" y="38441"/>
                    <a:pt x="32982" y="38367"/>
                    <a:pt x="33316" y="38116"/>
                  </a:cubicBezTo>
                  <a:cubicBezTo>
                    <a:pt x="33360" y="38086"/>
                    <a:pt x="33427" y="38072"/>
                    <a:pt x="33502" y="38072"/>
                  </a:cubicBezTo>
                  <a:cubicBezTo>
                    <a:pt x="33640" y="38072"/>
                    <a:pt x="33805" y="38118"/>
                    <a:pt x="33892" y="38189"/>
                  </a:cubicBezTo>
                  <a:cubicBezTo>
                    <a:pt x="34578" y="38704"/>
                    <a:pt x="35251" y="39255"/>
                    <a:pt x="35900" y="39818"/>
                  </a:cubicBezTo>
                  <a:cubicBezTo>
                    <a:pt x="36022" y="39904"/>
                    <a:pt x="36108" y="40063"/>
                    <a:pt x="36145" y="40210"/>
                  </a:cubicBezTo>
                  <a:cubicBezTo>
                    <a:pt x="36353" y="41128"/>
                    <a:pt x="36549" y="42046"/>
                    <a:pt x="36745" y="42965"/>
                  </a:cubicBezTo>
                  <a:cubicBezTo>
                    <a:pt x="36843" y="43418"/>
                    <a:pt x="36916" y="43858"/>
                    <a:pt x="36610" y="44275"/>
                  </a:cubicBezTo>
                  <a:cubicBezTo>
                    <a:pt x="36573" y="44324"/>
                    <a:pt x="36573" y="44409"/>
                    <a:pt x="36586" y="44471"/>
                  </a:cubicBezTo>
                  <a:cubicBezTo>
                    <a:pt x="36806" y="45034"/>
                    <a:pt x="36965" y="45634"/>
                    <a:pt x="37259" y="46160"/>
                  </a:cubicBezTo>
                  <a:cubicBezTo>
                    <a:pt x="37651" y="46870"/>
                    <a:pt x="38165" y="47507"/>
                    <a:pt x="38581" y="48193"/>
                  </a:cubicBezTo>
                  <a:cubicBezTo>
                    <a:pt x="38741" y="48438"/>
                    <a:pt x="38936" y="48499"/>
                    <a:pt x="39181" y="48548"/>
                  </a:cubicBezTo>
                  <a:cubicBezTo>
                    <a:pt x="39377" y="48585"/>
                    <a:pt x="39585" y="48585"/>
                    <a:pt x="39793" y="48609"/>
                  </a:cubicBezTo>
                  <a:cubicBezTo>
                    <a:pt x="39830" y="48352"/>
                    <a:pt x="39879" y="48119"/>
                    <a:pt x="39891" y="47874"/>
                  </a:cubicBezTo>
                  <a:cubicBezTo>
                    <a:pt x="39977" y="46601"/>
                    <a:pt x="40051" y="45328"/>
                    <a:pt x="40124" y="44054"/>
                  </a:cubicBezTo>
                  <a:cubicBezTo>
                    <a:pt x="40173" y="43283"/>
                    <a:pt x="40222" y="42499"/>
                    <a:pt x="40271" y="41728"/>
                  </a:cubicBezTo>
                  <a:cubicBezTo>
                    <a:pt x="40344" y="40516"/>
                    <a:pt x="40418" y="39304"/>
                    <a:pt x="40491" y="38104"/>
                  </a:cubicBezTo>
                  <a:cubicBezTo>
                    <a:pt x="40540" y="37332"/>
                    <a:pt x="40602" y="36573"/>
                    <a:pt x="40651" y="35802"/>
                  </a:cubicBezTo>
                  <a:cubicBezTo>
                    <a:pt x="40724" y="34541"/>
                    <a:pt x="40797" y="33292"/>
                    <a:pt x="40871" y="32031"/>
                  </a:cubicBezTo>
                  <a:cubicBezTo>
                    <a:pt x="40920" y="31259"/>
                    <a:pt x="40969" y="30500"/>
                    <a:pt x="41018" y="29729"/>
                  </a:cubicBezTo>
                  <a:cubicBezTo>
                    <a:pt x="41091" y="28480"/>
                    <a:pt x="41165" y="27219"/>
                    <a:pt x="41251" y="25958"/>
                  </a:cubicBezTo>
                  <a:cubicBezTo>
                    <a:pt x="41299" y="25186"/>
                    <a:pt x="41348" y="24427"/>
                    <a:pt x="41397" y="23668"/>
                  </a:cubicBezTo>
                  <a:cubicBezTo>
                    <a:pt x="41471" y="22407"/>
                    <a:pt x="41544" y="21146"/>
                    <a:pt x="41618" y="19885"/>
                  </a:cubicBezTo>
                  <a:cubicBezTo>
                    <a:pt x="41667" y="19126"/>
                    <a:pt x="41728" y="18354"/>
                    <a:pt x="41765" y="17595"/>
                  </a:cubicBezTo>
                  <a:cubicBezTo>
                    <a:pt x="41850" y="16334"/>
                    <a:pt x="41924" y="15073"/>
                    <a:pt x="41997" y="13812"/>
                  </a:cubicBezTo>
                  <a:cubicBezTo>
                    <a:pt x="42046" y="13053"/>
                    <a:pt x="42095" y="12281"/>
                    <a:pt x="42144" y="11522"/>
                  </a:cubicBezTo>
                  <a:cubicBezTo>
                    <a:pt x="42218" y="10298"/>
                    <a:pt x="42304" y="9073"/>
                    <a:pt x="42365" y="7861"/>
                  </a:cubicBezTo>
                  <a:cubicBezTo>
                    <a:pt x="42426" y="6784"/>
                    <a:pt x="42475" y="5706"/>
                    <a:pt x="42524" y="4629"/>
                  </a:cubicBezTo>
                  <a:cubicBezTo>
                    <a:pt x="42548" y="4164"/>
                    <a:pt x="42573" y="3711"/>
                    <a:pt x="42597" y="3258"/>
                  </a:cubicBezTo>
                  <a:cubicBezTo>
                    <a:pt x="42646" y="2523"/>
                    <a:pt x="42695" y="1801"/>
                    <a:pt x="42744" y="1078"/>
                  </a:cubicBezTo>
                  <a:cubicBezTo>
                    <a:pt x="42757" y="870"/>
                    <a:pt x="42708" y="748"/>
                    <a:pt x="42463" y="735"/>
                  </a:cubicBezTo>
                  <a:cubicBezTo>
                    <a:pt x="41336" y="699"/>
                    <a:pt x="40210" y="650"/>
                    <a:pt x="39083" y="601"/>
                  </a:cubicBezTo>
                  <a:cubicBezTo>
                    <a:pt x="37969" y="539"/>
                    <a:pt x="36855" y="490"/>
                    <a:pt x="35741" y="441"/>
                  </a:cubicBezTo>
                  <a:cubicBezTo>
                    <a:pt x="34529" y="392"/>
                    <a:pt x="33316" y="343"/>
                    <a:pt x="32092" y="295"/>
                  </a:cubicBezTo>
                  <a:cubicBezTo>
                    <a:pt x="30855" y="246"/>
                    <a:pt x="29619" y="197"/>
                    <a:pt x="28382" y="148"/>
                  </a:cubicBezTo>
                  <a:cubicBezTo>
                    <a:pt x="27060" y="99"/>
                    <a:pt x="25725" y="1"/>
                    <a:pt x="24403" y="1"/>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7" name="Google Shape;9623;p123">
              <a:extLst>
                <a:ext uri="{FF2B5EF4-FFF2-40B4-BE49-F238E27FC236}">
                  <a16:creationId xmlns:a16="http://schemas.microsoft.com/office/drawing/2014/main" id="{096BE9BB-9803-9E6C-6A0F-3BEA4BB3CE40}"/>
                </a:ext>
              </a:extLst>
            </p:cNvPr>
            <p:cNvSpPr>
              <a:spLocks noChangeAspect="1"/>
            </p:cNvSpPr>
            <p:nvPr/>
          </p:nvSpPr>
          <p:spPr>
            <a:xfrm>
              <a:off x="6717522" y="1339739"/>
              <a:ext cx="2108176" cy="3213308"/>
            </a:xfrm>
            <a:custGeom>
              <a:avLst/>
              <a:gdLst/>
              <a:ahLst/>
              <a:cxnLst/>
              <a:rect l="l" t="t" r="r" b="b"/>
              <a:pathLst>
                <a:path w="57780" h="88069" extrusionOk="0">
                  <a:moveTo>
                    <a:pt x="46957" y="0"/>
                  </a:moveTo>
                  <a:cubicBezTo>
                    <a:pt x="46902" y="0"/>
                    <a:pt x="46847" y="7"/>
                    <a:pt x="46797" y="24"/>
                  </a:cubicBezTo>
                  <a:cubicBezTo>
                    <a:pt x="46760" y="36"/>
                    <a:pt x="46773" y="207"/>
                    <a:pt x="46748" y="305"/>
                  </a:cubicBezTo>
                  <a:cubicBezTo>
                    <a:pt x="46724" y="440"/>
                    <a:pt x="46736" y="599"/>
                    <a:pt x="46662" y="709"/>
                  </a:cubicBezTo>
                  <a:cubicBezTo>
                    <a:pt x="46503" y="966"/>
                    <a:pt x="46307" y="1211"/>
                    <a:pt x="46099" y="1444"/>
                  </a:cubicBezTo>
                  <a:cubicBezTo>
                    <a:pt x="45942" y="1621"/>
                    <a:pt x="45823" y="1707"/>
                    <a:pt x="45690" y="1707"/>
                  </a:cubicBezTo>
                  <a:cubicBezTo>
                    <a:pt x="45575" y="1707"/>
                    <a:pt x="45449" y="1642"/>
                    <a:pt x="45279" y="1517"/>
                  </a:cubicBezTo>
                  <a:cubicBezTo>
                    <a:pt x="45218" y="1468"/>
                    <a:pt x="45169" y="1370"/>
                    <a:pt x="45095" y="1346"/>
                  </a:cubicBezTo>
                  <a:cubicBezTo>
                    <a:pt x="45039" y="1322"/>
                    <a:pt x="44963" y="1303"/>
                    <a:pt x="44899" y="1303"/>
                  </a:cubicBezTo>
                  <a:cubicBezTo>
                    <a:pt x="44865" y="1303"/>
                    <a:pt x="44835" y="1309"/>
                    <a:pt x="44814" y="1321"/>
                  </a:cubicBezTo>
                  <a:cubicBezTo>
                    <a:pt x="44299" y="1628"/>
                    <a:pt x="43785" y="1934"/>
                    <a:pt x="43663" y="2595"/>
                  </a:cubicBezTo>
                  <a:cubicBezTo>
                    <a:pt x="43614" y="2840"/>
                    <a:pt x="43467" y="3072"/>
                    <a:pt x="43344" y="3293"/>
                  </a:cubicBezTo>
                  <a:cubicBezTo>
                    <a:pt x="43259" y="3457"/>
                    <a:pt x="43140" y="3517"/>
                    <a:pt x="43010" y="3517"/>
                  </a:cubicBezTo>
                  <a:cubicBezTo>
                    <a:pt x="42916" y="3517"/>
                    <a:pt x="42817" y="3486"/>
                    <a:pt x="42720" y="3440"/>
                  </a:cubicBezTo>
                  <a:cubicBezTo>
                    <a:pt x="42597" y="3391"/>
                    <a:pt x="42512" y="3268"/>
                    <a:pt x="42389" y="3219"/>
                  </a:cubicBezTo>
                  <a:cubicBezTo>
                    <a:pt x="42280" y="3183"/>
                    <a:pt x="42145" y="3140"/>
                    <a:pt x="42037" y="3140"/>
                  </a:cubicBezTo>
                  <a:cubicBezTo>
                    <a:pt x="41999" y="3140"/>
                    <a:pt x="41965" y="3145"/>
                    <a:pt x="41936" y="3158"/>
                  </a:cubicBezTo>
                  <a:cubicBezTo>
                    <a:pt x="41397" y="3403"/>
                    <a:pt x="40773" y="3550"/>
                    <a:pt x="40675" y="3978"/>
                  </a:cubicBezTo>
                  <a:cubicBezTo>
                    <a:pt x="40920" y="4333"/>
                    <a:pt x="41055" y="4603"/>
                    <a:pt x="41263" y="4823"/>
                  </a:cubicBezTo>
                  <a:cubicBezTo>
                    <a:pt x="41508" y="5105"/>
                    <a:pt x="41532" y="5435"/>
                    <a:pt x="41422" y="5729"/>
                  </a:cubicBezTo>
                  <a:cubicBezTo>
                    <a:pt x="41339" y="5940"/>
                    <a:pt x="41169" y="5984"/>
                    <a:pt x="40981" y="5984"/>
                  </a:cubicBezTo>
                  <a:cubicBezTo>
                    <a:pt x="40864" y="5984"/>
                    <a:pt x="40739" y="5967"/>
                    <a:pt x="40626" y="5962"/>
                  </a:cubicBezTo>
                  <a:cubicBezTo>
                    <a:pt x="40491" y="5962"/>
                    <a:pt x="40357" y="5913"/>
                    <a:pt x="40198" y="5888"/>
                  </a:cubicBezTo>
                  <a:lnTo>
                    <a:pt x="40198" y="5888"/>
                  </a:lnTo>
                  <a:cubicBezTo>
                    <a:pt x="40283" y="6292"/>
                    <a:pt x="40369" y="6648"/>
                    <a:pt x="40406" y="7003"/>
                  </a:cubicBezTo>
                  <a:cubicBezTo>
                    <a:pt x="40425" y="7258"/>
                    <a:pt x="40290" y="7411"/>
                    <a:pt x="40087" y="7411"/>
                  </a:cubicBezTo>
                  <a:cubicBezTo>
                    <a:pt x="40027" y="7411"/>
                    <a:pt x="39961" y="7398"/>
                    <a:pt x="39891" y="7370"/>
                  </a:cubicBezTo>
                  <a:cubicBezTo>
                    <a:pt x="39683" y="7284"/>
                    <a:pt x="39500" y="7174"/>
                    <a:pt x="39304" y="7076"/>
                  </a:cubicBezTo>
                  <a:cubicBezTo>
                    <a:pt x="39223" y="7033"/>
                    <a:pt x="39152" y="7009"/>
                    <a:pt x="39083" y="7009"/>
                  </a:cubicBezTo>
                  <a:cubicBezTo>
                    <a:pt x="38995" y="7009"/>
                    <a:pt x="38910" y="7048"/>
                    <a:pt x="38814" y="7137"/>
                  </a:cubicBezTo>
                  <a:cubicBezTo>
                    <a:pt x="38630" y="7309"/>
                    <a:pt x="38373" y="7407"/>
                    <a:pt x="38141" y="7541"/>
                  </a:cubicBezTo>
                  <a:cubicBezTo>
                    <a:pt x="38055" y="7603"/>
                    <a:pt x="37908" y="7627"/>
                    <a:pt x="37871" y="7701"/>
                  </a:cubicBezTo>
                  <a:cubicBezTo>
                    <a:pt x="37712" y="8031"/>
                    <a:pt x="37908" y="8741"/>
                    <a:pt x="38190" y="8949"/>
                  </a:cubicBezTo>
                  <a:cubicBezTo>
                    <a:pt x="38569" y="9231"/>
                    <a:pt x="38569" y="9598"/>
                    <a:pt x="38165" y="9868"/>
                  </a:cubicBezTo>
                  <a:cubicBezTo>
                    <a:pt x="37945" y="10015"/>
                    <a:pt x="37822" y="10174"/>
                    <a:pt x="37859" y="10443"/>
                  </a:cubicBezTo>
                  <a:cubicBezTo>
                    <a:pt x="37871" y="10566"/>
                    <a:pt x="37859" y="10700"/>
                    <a:pt x="37859" y="10823"/>
                  </a:cubicBezTo>
                  <a:cubicBezTo>
                    <a:pt x="37849" y="11113"/>
                    <a:pt x="37725" y="11258"/>
                    <a:pt x="37493" y="11258"/>
                  </a:cubicBezTo>
                  <a:cubicBezTo>
                    <a:pt x="37431" y="11258"/>
                    <a:pt x="37361" y="11247"/>
                    <a:pt x="37283" y="11227"/>
                  </a:cubicBezTo>
                  <a:cubicBezTo>
                    <a:pt x="36941" y="11141"/>
                    <a:pt x="36598" y="11019"/>
                    <a:pt x="36255" y="11006"/>
                  </a:cubicBezTo>
                  <a:cubicBezTo>
                    <a:pt x="35888" y="11006"/>
                    <a:pt x="35569" y="10908"/>
                    <a:pt x="35288" y="10700"/>
                  </a:cubicBezTo>
                  <a:cubicBezTo>
                    <a:pt x="35179" y="10622"/>
                    <a:pt x="35086" y="10576"/>
                    <a:pt x="34997" y="10576"/>
                  </a:cubicBezTo>
                  <a:cubicBezTo>
                    <a:pt x="34905" y="10576"/>
                    <a:pt x="34818" y="10625"/>
                    <a:pt x="34724" y="10737"/>
                  </a:cubicBezTo>
                  <a:cubicBezTo>
                    <a:pt x="34798" y="10859"/>
                    <a:pt x="34859" y="10982"/>
                    <a:pt x="34945" y="11080"/>
                  </a:cubicBezTo>
                  <a:cubicBezTo>
                    <a:pt x="35116" y="11264"/>
                    <a:pt x="35104" y="11435"/>
                    <a:pt x="34994" y="11643"/>
                  </a:cubicBezTo>
                  <a:cubicBezTo>
                    <a:pt x="34786" y="12047"/>
                    <a:pt x="34835" y="12145"/>
                    <a:pt x="35202" y="12439"/>
                  </a:cubicBezTo>
                  <a:cubicBezTo>
                    <a:pt x="35447" y="12635"/>
                    <a:pt x="35728" y="12831"/>
                    <a:pt x="35900" y="13088"/>
                  </a:cubicBezTo>
                  <a:cubicBezTo>
                    <a:pt x="36133" y="13455"/>
                    <a:pt x="35937" y="13835"/>
                    <a:pt x="35753" y="14165"/>
                  </a:cubicBezTo>
                  <a:cubicBezTo>
                    <a:pt x="35666" y="14310"/>
                    <a:pt x="35554" y="14365"/>
                    <a:pt x="35429" y="14365"/>
                  </a:cubicBezTo>
                  <a:cubicBezTo>
                    <a:pt x="35291" y="14365"/>
                    <a:pt x="35136" y="14298"/>
                    <a:pt x="34982" y="14214"/>
                  </a:cubicBezTo>
                  <a:cubicBezTo>
                    <a:pt x="34957" y="14361"/>
                    <a:pt x="34945" y="14447"/>
                    <a:pt x="34945" y="14545"/>
                  </a:cubicBezTo>
                  <a:cubicBezTo>
                    <a:pt x="34933" y="14875"/>
                    <a:pt x="34969" y="15194"/>
                    <a:pt x="34920" y="15512"/>
                  </a:cubicBezTo>
                  <a:cubicBezTo>
                    <a:pt x="34896" y="15720"/>
                    <a:pt x="34786" y="15941"/>
                    <a:pt x="34639" y="16063"/>
                  </a:cubicBezTo>
                  <a:cubicBezTo>
                    <a:pt x="34628" y="16070"/>
                    <a:pt x="34613" y="16073"/>
                    <a:pt x="34595" y="16073"/>
                  </a:cubicBezTo>
                  <a:cubicBezTo>
                    <a:pt x="34487" y="16073"/>
                    <a:pt x="34264" y="15960"/>
                    <a:pt x="34149" y="15855"/>
                  </a:cubicBezTo>
                  <a:cubicBezTo>
                    <a:pt x="33916" y="15622"/>
                    <a:pt x="33684" y="15377"/>
                    <a:pt x="33512" y="15084"/>
                  </a:cubicBezTo>
                  <a:cubicBezTo>
                    <a:pt x="32949" y="14129"/>
                    <a:pt x="32423" y="13137"/>
                    <a:pt x="31847" y="12108"/>
                  </a:cubicBezTo>
                  <a:cubicBezTo>
                    <a:pt x="31749" y="12231"/>
                    <a:pt x="31639" y="12353"/>
                    <a:pt x="31541" y="12476"/>
                  </a:cubicBezTo>
                  <a:cubicBezTo>
                    <a:pt x="31015" y="13210"/>
                    <a:pt x="30488" y="13957"/>
                    <a:pt x="29949" y="14680"/>
                  </a:cubicBezTo>
                  <a:cubicBezTo>
                    <a:pt x="29398" y="15402"/>
                    <a:pt x="29460" y="17116"/>
                    <a:pt x="30170" y="17741"/>
                  </a:cubicBezTo>
                  <a:cubicBezTo>
                    <a:pt x="30513" y="18047"/>
                    <a:pt x="30562" y="18720"/>
                    <a:pt x="30292" y="19026"/>
                  </a:cubicBezTo>
                  <a:cubicBezTo>
                    <a:pt x="29986" y="19369"/>
                    <a:pt x="29668" y="19712"/>
                    <a:pt x="29300" y="19981"/>
                  </a:cubicBezTo>
                  <a:cubicBezTo>
                    <a:pt x="28578" y="20520"/>
                    <a:pt x="28076" y="21157"/>
                    <a:pt x="27880" y="22050"/>
                  </a:cubicBezTo>
                  <a:cubicBezTo>
                    <a:pt x="27745" y="22614"/>
                    <a:pt x="27598" y="23226"/>
                    <a:pt x="27268" y="23679"/>
                  </a:cubicBezTo>
                  <a:cubicBezTo>
                    <a:pt x="26668" y="24511"/>
                    <a:pt x="25982" y="25283"/>
                    <a:pt x="25052" y="25785"/>
                  </a:cubicBezTo>
                  <a:cubicBezTo>
                    <a:pt x="24170" y="26275"/>
                    <a:pt x="23362" y="26911"/>
                    <a:pt x="22334" y="27095"/>
                  </a:cubicBezTo>
                  <a:cubicBezTo>
                    <a:pt x="21721" y="27193"/>
                    <a:pt x="21097" y="27291"/>
                    <a:pt x="20583" y="27707"/>
                  </a:cubicBezTo>
                  <a:cubicBezTo>
                    <a:pt x="20543" y="27741"/>
                    <a:pt x="20482" y="27752"/>
                    <a:pt x="20414" y="27752"/>
                  </a:cubicBezTo>
                  <a:cubicBezTo>
                    <a:pt x="20336" y="27752"/>
                    <a:pt x="20251" y="27738"/>
                    <a:pt x="20179" y="27732"/>
                  </a:cubicBezTo>
                  <a:cubicBezTo>
                    <a:pt x="19701" y="27707"/>
                    <a:pt x="19236" y="27658"/>
                    <a:pt x="18771" y="27634"/>
                  </a:cubicBezTo>
                  <a:cubicBezTo>
                    <a:pt x="18697" y="27634"/>
                    <a:pt x="18575" y="27719"/>
                    <a:pt x="18526" y="27805"/>
                  </a:cubicBezTo>
                  <a:cubicBezTo>
                    <a:pt x="18293" y="28172"/>
                    <a:pt x="18085" y="28564"/>
                    <a:pt x="17865" y="28944"/>
                  </a:cubicBezTo>
                  <a:cubicBezTo>
                    <a:pt x="17791" y="29054"/>
                    <a:pt x="17681" y="29176"/>
                    <a:pt x="17583" y="29189"/>
                  </a:cubicBezTo>
                  <a:cubicBezTo>
                    <a:pt x="16971" y="29311"/>
                    <a:pt x="16346" y="29409"/>
                    <a:pt x="15734" y="29507"/>
                  </a:cubicBezTo>
                  <a:cubicBezTo>
                    <a:pt x="15342" y="29568"/>
                    <a:pt x="14914" y="29568"/>
                    <a:pt x="14767" y="30070"/>
                  </a:cubicBezTo>
                  <a:cubicBezTo>
                    <a:pt x="14583" y="30719"/>
                    <a:pt x="14020" y="30939"/>
                    <a:pt x="13469" y="31135"/>
                  </a:cubicBezTo>
                  <a:cubicBezTo>
                    <a:pt x="13132" y="31248"/>
                    <a:pt x="12810" y="31446"/>
                    <a:pt x="12447" y="31446"/>
                  </a:cubicBezTo>
                  <a:cubicBezTo>
                    <a:pt x="12335" y="31446"/>
                    <a:pt x="12219" y="31427"/>
                    <a:pt x="12098" y="31380"/>
                  </a:cubicBezTo>
                  <a:cubicBezTo>
                    <a:pt x="11825" y="31279"/>
                    <a:pt x="11548" y="31240"/>
                    <a:pt x="11268" y="31240"/>
                  </a:cubicBezTo>
                  <a:cubicBezTo>
                    <a:pt x="10907" y="31240"/>
                    <a:pt x="10541" y="31304"/>
                    <a:pt x="10175" y="31380"/>
                  </a:cubicBezTo>
                  <a:cubicBezTo>
                    <a:pt x="10016" y="31417"/>
                    <a:pt x="9845" y="31466"/>
                    <a:pt x="9710" y="31552"/>
                  </a:cubicBezTo>
                  <a:cubicBezTo>
                    <a:pt x="8473" y="32323"/>
                    <a:pt x="7567" y="33413"/>
                    <a:pt x="6686" y="34527"/>
                  </a:cubicBezTo>
                  <a:cubicBezTo>
                    <a:pt x="6343" y="34956"/>
                    <a:pt x="5988" y="35396"/>
                    <a:pt x="5559" y="35702"/>
                  </a:cubicBezTo>
                  <a:cubicBezTo>
                    <a:pt x="4874" y="36192"/>
                    <a:pt x="4115" y="36559"/>
                    <a:pt x="3392" y="37012"/>
                  </a:cubicBezTo>
                  <a:cubicBezTo>
                    <a:pt x="3257" y="37086"/>
                    <a:pt x="3135" y="37270"/>
                    <a:pt x="3098" y="37429"/>
                  </a:cubicBezTo>
                  <a:cubicBezTo>
                    <a:pt x="2927" y="38102"/>
                    <a:pt x="2792" y="38788"/>
                    <a:pt x="2633" y="39461"/>
                  </a:cubicBezTo>
                  <a:cubicBezTo>
                    <a:pt x="2560" y="39816"/>
                    <a:pt x="2388" y="40098"/>
                    <a:pt x="1984" y="40135"/>
                  </a:cubicBezTo>
                  <a:cubicBezTo>
                    <a:pt x="1813" y="40159"/>
                    <a:pt x="1641" y="40196"/>
                    <a:pt x="1470" y="40220"/>
                  </a:cubicBezTo>
                  <a:cubicBezTo>
                    <a:pt x="1435" y="40225"/>
                    <a:pt x="1402" y="40227"/>
                    <a:pt x="1369" y="40227"/>
                  </a:cubicBezTo>
                  <a:cubicBezTo>
                    <a:pt x="1139" y="40227"/>
                    <a:pt x="973" y="40111"/>
                    <a:pt x="919" y="39853"/>
                  </a:cubicBezTo>
                  <a:cubicBezTo>
                    <a:pt x="858" y="39547"/>
                    <a:pt x="821" y="39229"/>
                    <a:pt x="772" y="38910"/>
                  </a:cubicBezTo>
                  <a:cubicBezTo>
                    <a:pt x="723" y="38653"/>
                    <a:pt x="686" y="38384"/>
                    <a:pt x="649" y="38127"/>
                  </a:cubicBezTo>
                  <a:lnTo>
                    <a:pt x="552" y="38127"/>
                  </a:lnTo>
                  <a:cubicBezTo>
                    <a:pt x="405" y="38849"/>
                    <a:pt x="270" y="39584"/>
                    <a:pt x="86" y="40306"/>
                  </a:cubicBezTo>
                  <a:cubicBezTo>
                    <a:pt x="1" y="40624"/>
                    <a:pt x="1" y="40894"/>
                    <a:pt x="233" y="41151"/>
                  </a:cubicBezTo>
                  <a:cubicBezTo>
                    <a:pt x="405" y="41335"/>
                    <a:pt x="588" y="41506"/>
                    <a:pt x="711" y="41714"/>
                  </a:cubicBezTo>
                  <a:cubicBezTo>
                    <a:pt x="821" y="41886"/>
                    <a:pt x="894" y="42094"/>
                    <a:pt x="894" y="42277"/>
                  </a:cubicBezTo>
                  <a:cubicBezTo>
                    <a:pt x="882" y="42669"/>
                    <a:pt x="821" y="43061"/>
                    <a:pt x="772" y="43453"/>
                  </a:cubicBezTo>
                  <a:cubicBezTo>
                    <a:pt x="698" y="43967"/>
                    <a:pt x="747" y="44506"/>
                    <a:pt x="478" y="44996"/>
                  </a:cubicBezTo>
                  <a:cubicBezTo>
                    <a:pt x="343" y="45240"/>
                    <a:pt x="209" y="45510"/>
                    <a:pt x="184" y="45779"/>
                  </a:cubicBezTo>
                  <a:cubicBezTo>
                    <a:pt x="123" y="46489"/>
                    <a:pt x="123" y="47212"/>
                    <a:pt x="99" y="47934"/>
                  </a:cubicBezTo>
                  <a:cubicBezTo>
                    <a:pt x="99" y="47971"/>
                    <a:pt x="147" y="48020"/>
                    <a:pt x="172" y="48057"/>
                  </a:cubicBezTo>
                  <a:cubicBezTo>
                    <a:pt x="343" y="48252"/>
                    <a:pt x="515" y="48436"/>
                    <a:pt x="686" y="48644"/>
                  </a:cubicBezTo>
                  <a:cubicBezTo>
                    <a:pt x="1029" y="49048"/>
                    <a:pt x="1409" y="49428"/>
                    <a:pt x="1531" y="49991"/>
                  </a:cubicBezTo>
                  <a:cubicBezTo>
                    <a:pt x="1568" y="50199"/>
                    <a:pt x="1715" y="50395"/>
                    <a:pt x="1862" y="50554"/>
                  </a:cubicBezTo>
                  <a:cubicBezTo>
                    <a:pt x="2535" y="51326"/>
                    <a:pt x="3233" y="52085"/>
                    <a:pt x="3919" y="52844"/>
                  </a:cubicBezTo>
                  <a:cubicBezTo>
                    <a:pt x="4188" y="53150"/>
                    <a:pt x="4335" y="53481"/>
                    <a:pt x="4298" y="53921"/>
                  </a:cubicBezTo>
                  <a:cubicBezTo>
                    <a:pt x="4261" y="54399"/>
                    <a:pt x="4274" y="54889"/>
                    <a:pt x="4298" y="55378"/>
                  </a:cubicBezTo>
                  <a:cubicBezTo>
                    <a:pt x="4310" y="55636"/>
                    <a:pt x="4249" y="55868"/>
                    <a:pt x="4017" y="55917"/>
                  </a:cubicBezTo>
                  <a:cubicBezTo>
                    <a:pt x="4003" y="55921"/>
                    <a:pt x="3987" y="55923"/>
                    <a:pt x="3971" y="55923"/>
                  </a:cubicBezTo>
                  <a:cubicBezTo>
                    <a:pt x="3845" y="55923"/>
                    <a:pt x="3660" y="55805"/>
                    <a:pt x="3551" y="55697"/>
                  </a:cubicBezTo>
                  <a:cubicBezTo>
                    <a:pt x="2829" y="54999"/>
                    <a:pt x="2119" y="54276"/>
                    <a:pt x="1409" y="53554"/>
                  </a:cubicBezTo>
                  <a:cubicBezTo>
                    <a:pt x="1335" y="53481"/>
                    <a:pt x="1249" y="53419"/>
                    <a:pt x="1176" y="53358"/>
                  </a:cubicBezTo>
                  <a:lnTo>
                    <a:pt x="1176" y="53358"/>
                  </a:lnTo>
                  <a:cubicBezTo>
                    <a:pt x="1176" y="53517"/>
                    <a:pt x="1213" y="53652"/>
                    <a:pt x="1298" y="53750"/>
                  </a:cubicBezTo>
                  <a:cubicBezTo>
                    <a:pt x="1825" y="54325"/>
                    <a:pt x="2364" y="54901"/>
                    <a:pt x="2878" y="55501"/>
                  </a:cubicBezTo>
                  <a:cubicBezTo>
                    <a:pt x="2988" y="55636"/>
                    <a:pt x="3074" y="55978"/>
                    <a:pt x="3025" y="56027"/>
                  </a:cubicBezTo>
                  <a:cubicBezTo>
                    <a:pt x="2853" y="56150"/>
                    <a:pt x="2609" y="56199"/>
                    <a:pt x="2388" y="56235"/>
                  </a:cubicBezTo>
                  <a:cubicBezTo>
                    <a:pt x="2370" y="56239"/>
                    <a:pt x="2350" y="56240"/>
                    <a:pt x="2331" y="56240"/>
                  </a:cubicBezTo>
                  <a:cubicBezTo>
                    <a:pt x="2208" y="56240"/>
                    <a:pt x="2064" y="56181"/>
                    <a:pt x="1874" y="56150"/>
                  </a:cubicBezTo>
                  <a:lnTo>
                    <a:pt x="1874" y="56150"/>
                  </a:lnTo>
                  <a:cubicBezTo>
                    <a:pt x="2486" y="56884"/>
                    <a:pt x="3013" y="57558"/>
                    <a:pt x="3588" y="58194"/>
                  </a:cubicBezTo>
                  <a:cubicBezTo>
                    <a:pt x="4261" y="58966"/>
                    <a:pt x="4788" y="59823"/>
                    <a:pt x="4935" y="60827"/>
                  </a:cubicBezTo>
                  <a:cubicBezTo>
                    <a:pt x="4996" y="61206"/>
                    <a:pt x="5106" y="61513"/>
                    <a:pt x="5302" y="61794"/>
                  </a:cubicBezTo>
                  <a:cubicBezTo>
                    <a:pt x="5400" y="61929"/>
                    <a:pt x="5510" y="62051"/>
                    <a:pt x="5608" y="62174"/>
                  </a:cubicBezTo>
                  <a:cubicBezTo>
                    <a:pt x="6392" y="63214"/>
                    <a:pt x="7151" y="64267"/>
                    <a:pt x="7959" y="65271"/>
                  </a:cubicBezTo>
                  <a:cubicBezTo>
                    <a:pt x="8535" y="65994"/>
                    <a:pt x="8853" y="66826"/>
                    <a:pt x="9000" y="67696"/>
                  </a:cubicBezTo>
                  <a:cubicBezTo>
                    <a:pt x="9135" y="68492"/>
                    <a:pt x="9159" y="69312"/>
                    <a:pt x="9465" y="70071"/>
                  </a:cubicBezTo>
                  <a:cubicBezTo>
                    <a:pt x="9686" y="70610"/>
                    <a:pt x="9808" y="71198"/>
                    <a:pt x="10114" y="71687"/>
                  </a:cubicBezTo>
                  <a:cubicBezTo>
                    <a:pt x="10763" y="72691"/>
                    <a:pt x="11510" y="73634"/>
                    <a:pt x="12196" y="74626"/>
                  </a:cubicBezTo>
                  <a:cubicBezTo>
                    <a:pt x="12453" y="75005"/>
                    <a:pt x="12796" y="75385"/>
                    <a:pt x="12881" y="75813"/>
                  </a:cubicBezTo>
                  <a:cubicBezTo>
                    <a:pt x="13065" y="76756"/>
                    <a:pt x="13102" y="77724"/>
                    <a:pt x="13212" y="78679"/>
                  </a:cubicBezTo>
                  <a:cubicBezTo>
                    <a:pt x="13273" y="79230"/>
                    <a:pt x="13359" y="79793"/>
                    <a:pt x="13408" y="80356"/>
                  </a:cubicBezTo>
                  <a:cubicBezTo>
                    <a:pt x="13457" y="80882"/>
                    <a:pt x="13506" y="81421"/>
                    <a:pt x="13469" y="81948"/>
                  </a:cubicBezTo>
                  <a:cubicBezTo>
                    <a:pt x="13420" y="82388"/>
                    <a:pt x="13261" y="82817"/>
                    <a:pt x="13114" y="83246"/>
                  </a:cubicBezTo>
                  <a:cubicBezTo>
                    <a:pt x="13040" y="83454"/>
                    <a:pt x="12906" y="83723"/>
                    <a:pt x="12722" y="83809"/>
                  </a:cubicBezTo>
                  <a:cubicBezTo>
                    <a:pt x="12517" y="83908"/>
                    <a:pt x="12299" y="83991"/>
                    <a:pt x="12069" y="83991"/>
                  </a:cubicBezTo>
                  <a:cubicBezTo>
                    <a:pt x="11901" y="83991"/>
                    <a:pt x="11727" y="83947"/>
                    <a:pt x="11547" y="83833"/>
                  </a:cubicBezTo>
                  <a:lnTo>
                    <a:pt x="11547" y="83833"/>
                  </a:lnTo>
                  <a:cubicBezTo>
                    <a:pt x="11657" y="84592"/>
                    <a:pt x="11767" y="85290"/>
                    <a:pt x="11865" y="85951"/>
                  </a:cubicBezTo>
                  <a:cubicBezTo>
                    <a:pt x="12083" y="85951"/>
                    <a:pt x="12296" y="85917"/>
                    <a:pt x="12492" y="85917"/>
                  </a:cubicBezTo>
                  <a:cubicBezTo>
                    <a:pt x="12604" y="85917"/>
                    <a:pt x="12710" y="85928"/>
                    <a:pt x="12808" y="85964"/>
                  </a:cubicBezTo>
                  <a:cubicBezTo>
                    <a:pt x="13763" y="86319"/>
                    <a:pt x="14718" y="86674"/>
                    <a:pt x="15379" y="87531"/>
                  </a:cubicBezTo>
                  <a:cubicBezTo>
                    <a:pt x="15489" y="87666"/>
                    <a:pt x="15685" y="87764"/>
                    <a:pt x="15844" y="87788"/>
                  </a:cubicBezTo>
                  <a:cubicBezTo>
                    <a:pt x="16405" y="87890"/>
                    <a:pt x="16933" y="88069"/>
                    <a:pt x="17511" y="88069"/>
                  </a:cubicBezTo>
                  <a:cubicBezTo>
                    <a:pt x="17626" y="88069"/>
                    <a:pt x="17744" y="88062"/>
                    <a:pt x="17865" y="88045"/>
                  </a:cubicBezTo>
                  <a:cubicBezTo>
                    <a:pt x="18746" y="87935"/>
                    <a:pt x="19652" y="87984"/>
                    <a:pt x="20546" y="87947"/>
                  </a:cubicBezTo>
                  <a:cubicBezTo>
                    <a:pt x="20619" y="87947"/>
                    <a:pt x="20693" y="87947"/>
                    <a:pt x="20766" y="87923"/>
                  </a:cubicBezTo>
                  <a:cubicBezTo>
                    <a:pt x="21330" y="87678"/>
                    <a:pt x="21917" y="87445"/>
                    <a:pt x="22468" y="87176"/>
                  </a:cubicBezTo>
                  <a:cubicBezTo>
                    <a:pt x="22811" y="87004"/>
                    <a:pt x="23215" y="86931"/>
                    <a:pt x="23399" y="86527"/>
                  </a:cubicBezTo>
                  <a:cubicBezTo>
                    <a:pt x="23509" y="86307"/>
                    <a:pt x="23619" y="86074"/>
                    <a:pt x="23791" y="85915"/>
                  </a:cubicBezTo>
                  <a:cubicBezTo>
                    <a:pt x="24226" y="85513"/>
                    <a:pt x="24501" y="84865"/>
                    <a:pt x="25198" y="84865"/>
                  </a:cubicBezTo>
                  <a:cubicBezTo>
                    <a:pt x="25245" y="84865"/>
                    <a:pt x="25294" y="84868"/>
                    <a:pt x="25346" y="84874"/>
                  </a:cubicBezTo>
                  <a:cubicBezTo>
                    <a:pt x="25358" y="84875"/>
                    <a:pt x="25370" y="84876"/>
                    <a:pt x="25382" y="84876"/>
                  </a:cubicBezTo>
                  <a:cubicBezTo>
                    <a:pt x="25504" y="84876"/>
                    <a:pt x="25627" y="84823"/>
                    <a:pt x="25750" y="84801"/>
                  </a:cubicBezTo>
                  <a:cubicBezTo>
                    <a:pt x="26080" y="84752"/>
                    <a:pt x="26337" y="84470"/>
                    <a:pt x="26313" y="84139"/>
                  </a:cubicBezTo>
                  <a:cubicBezTo>
                    <a:pt x="26301" y="83833"/>
                    <a:pt x="26399" y="83613"/>
                    <a:pt x="26619" y="83417"/>
                  </a:cubicBezTo>
                  <a:cubicBezTo>
                    <a:pt x="26876" y="83197"/>
                    <a:pt x="27096" y="82952"/>
                    <a:pt x="27378" y="82756"/>
                  </a:cubicBezTo>
                  <a:cubicBezTo>
                    <a:pt x="27562" y="82621"/>
                    <a:pt x="27807" y="82535"/>
                    <a:pt x="28039" y="82486"/>
                  </a:cubicBezTo>
                  <a:cubicBezTo>
                    <a:pt x="28590" y="82388"/>
                    <a:pt x="29166" y="82364"/>
                    <a:pt x="29704" y="82242"/>
                  </a:cubicBezTo>
                  <a:cubicBezTo>
                    <a:pt x="30745" y="82009"/>
                    <a:pt x="31761" y="81715"/>
                    <a:pt x="32790" y="81458"/>
                  </a:cubicBezTo>
                  <a:cubicBezTo>
                    <a:pt x="32944" y="81419"/>
                    <a:pt x="33113" y="81373"/>
                    <a:pt x="33274" y="81373"/>
                  </a:cubicBezTo>
                  <a:cubicBezTo>
                    <a:pt x="33318" y="81373"/>
                    <a:pt x="33360" y="81377"/>
                    <a:pt x="33402" y="81384"/>
                  </a:cubicBezTo>
                  <a:cubicBezTo>
                    <a:pt x="33965" y="81495"/>
                    <a:pt x="34516" y="81666"/>
                    <a:pt x="35067" y="81789"/>
                  </a:cubicBezTo>
                  <a:cubicBezTo>
                    <a:pt x="35241" y="81827"/>
                    <a:pt x="35422" y="81873"/>
                    <a:pt x="35587" y="81873"/>
                  </a:cubicBezTo>
                  <a:cubicBezTo>
                    <a:pt x="35631" y="81873"/>
                    <a:pt x="35675" y="81870"/>
                    <a:pt x="35716" y="81862"/>
                  </a:cubicBezTo>
                  <a:cubicBezTo>
                    <a:pt x="36439" y="81703"/>
                    <a:pt x="37149" y="81519"/>
                    <a:pt x="37847" y="81323"/>
                  </a:cubicBezTo>
                  <a:cubicBezTo>
                    <a:pt x="38049" y="81268"/>
                    <a:pt x="38245" y="81216"/>
                    <a:pt x="38436" y="81216"/>
                  </a:cubicBezTo>
                  <a:cubicBezTo>
                    <a:pt x="38627" y="81216"/>
                    <a:pt x="38814" y="81268"/>
                    <a:pt x="38998" y="81421"/>
                  </a:cubicBezTo>
                  <a:cubicBezTo>
                    <a:pt x="39022" y="81446"/>
                    <a:pt x="39063" y="81455"/>
                    <a:pt x="39110" y="81455"/>
                  </a:cubicBezTo>
                  <a:cubicBezTo>
                    <a:pt x="39180" y="81455"/>
                    <a:pt x="39263" y="81436"/>
                    <a:pt x="39328" y="81421"/>
                  </a:cubicBezTo>
                  <a:cubicBezTo>
                    <a:pt x="39891" y="81238"/>
                    <a:pt x="40185" y="80736"/>
                    <a:pt x="40553" y="80332"/>
                  </a:cubicBezTo>
                  <a:cubicBezTo>
                    <a:pt x="40749" y="80099"/>
                    <a:pt x="40957" y="79854"/>
                    <a:pt x="41055" y="79572"/>
                  </a:cubicBezTo>
                  <a:cubicBezTo>
                    <a:pt x="41238" y="79083"/>
                    <a:pt x="41348" y="78568"/>
                    <a:pt x="41446" y="78054"/>
                  </a:cubicBezTo>
                  <a:cubicBezTo>
                    <a:pt x="41532" y="77613"/>
                    <a:pt x="41777" y="77393"/>
                    <a:pt x="42218" y="77307"/>
                  </a:cubicBezTo>
                  <a:cubicBezTo>
                    <a:pt x="42671" y="77209"/>
                    <a:pt x="43173" y="77111"/>
                    <a:pt x="43565" y="76866"/>
                  </a:cubicBezTo>
                  <a:cubicBezTo>
                    <a:pt x="44826" y="76095"/>
                    <a:pt x="46038" y="75250"/>
                    <a:pt x="47287" y="74454"/>
                  </a:cubicBezTo>
                  <a:cubicBezTo>
                    <a:pt x="47737" y="74158"/>
                    <a:pt x="48178" y="73842"/>
                    <a:pt x="48768" y="73842"/>
                  </a:cubicBezTo>
                  <a:cubicBezTo>
                    <a:pt x="48835" y="73842"/>
                    <a:pt x="48905" y="73846"/>
                    <a:pt x="48976" y="73854"/>
                  </a:cubicBezTo>
                  <a:cubicBezTo>
                    <a:pt x="49499" y="73914"/>
                    <a:pt x="50034" y="73944"/>
                    <a:pt x="50568" y="73944"/>
                  </a:cubicBezTo>
                  <a:cubicBezTo>
                    <a:pt x="50797" y="73944"/>
                    <a:pt x="51026" y="73939"/>
                    <a:pt x="51254" y="73928"/>
                  </a:cubicBezTo>
                  <a:cubicBezTo>
                    <a:pt x="51756" y="73903"/>
                    <a:pt x="52270" y="73928"/>
                    <a:pt x="52760" y="73646"/>
                  </a:cubicBezTo>
                  <a:cubicBezTo>
                    <a:pt x="53580" y="73181"/>
                    <a:pt x="54437" y="72740"/>
                    <a:pt x="55282" y="72299"/>
                  </a:cubicBezTo>
                  <a:cubicBezTo>
                    <a:pt x="56041" y="71908"/>
                    <a:pt x="56813" y="71528"/>
                    <a:pt x="57560" y="71124"/>
                  </a:cubicBezTo>
                  <a:cubicBezTo>
                    <a:pt x="57657" y="71075"/>
                    <a:pt x="57780" y="70953"/>
                    <a:pt x="57780" y="70879"/>
                  </a:cubicBezTo>
                  <a:cubicBezTo>
                    <a:pt x="57743" y="70096"/>
                    <a:pt x="57682" y="69324"/>
                    <a:pt x="57645" y="68553"/>
                  </a:cubicBezTo>
                  <a:cubicBezTo>
                    <a:pt x="57584" y="67243"/>
                    <a:pt x="57547" y="65945"/>
                    <a:pt x="57498" y="64647"/>
                  </a:cubicBezTo>
                  <a:cubicBezTo>
                    <a:pt x="57449" y="63361"/>
                    <a:pt x="57388" y="62088"/>
                    <a:pt x="57339" y="60815"/>
                  </a:cubicBezTo>
                  <a:cubicBezTo>
                    <a:pt x="57290" y="59480"/>
                    <a:pt x="57241" y="58158"/>
                    <a:pt x="57192" y="56835"/>
                  </a:cubicBezTo>
                  <a:cubicBezTo>
                    <a:pt x="57143" y="55538"/>
                    <a:pt x="57094" y="54252"/>
                    <a:pt x="57045" y="52966"/>
                  </a:cubicBezTo>
                  <a:cubicBezTo>
                    <a:pt x="56996" y="51619"/>
                    <a:pt x="56947" y="50260"/>
                    <a:pt x="56898" y="48914"/>
                  </a:cubicBezTo>
                  <a:cubicBezTo>
                    <a:pt x="56849" y="47652"/>
                    <a:pt x="56788" y="46379"/>
                    <a:pt x="56739" y="45118"/>
                  </a:cubicBezTo>
                  <a:cubicBezTo>
                    <a:pt x="56690" y="43783"/>
                    <a:pt x="56641" y="42437"/>
                    <a:pt x="56592" y="41102"/>
                  </a:cubicBezTo>
                  <a:cubicBezTo>
                    <a:pt x="56568" y="40490"/>
                    <a:pt x="56543" y="39890"/>
                    <a:pt x="56519" y="39278"/>
                  </a:cubicBezTo>
                  <a:cubicBezTo>
                    <a:pt x="56470" y="37906"/>
                    <a:pt x="56421" y="36523"/>
                    <a:pt x="56372" y="35151"/>
                  </a:cubicBezTo>
                  <a:cubicBezTo>
                    <a:pt x="56347" y="34551"/>
                    <a:pt x="56323" y="33964"/>
                    <a:pt x="56298" y="33364"/>
                  </a:cubicBezTo>
                  <a:cubicBezTo>
                    <a:pt x="56249" y="31980"/>
                    <a:pt x="56200" y="30584"/>
                    <a:pt x="56139" y="29201"/>
                  </a:cubicBezTo>
                  <a:cubicBezTo>
                    <a:pt x="56127" y="28638"/>
                    <a:pt x="56090" y="28087"/>
                    <a:pt x="56066" y="27523"/>
                  </a:cubicBezTo>
                  <a:cubicBezTo>
                    <a:pt x="56017" y="26177"/>
                    <a:pt x="55968" y="24830"/>
                    <a:pt x="55919" y="23471"/>
                  </a:cubicBezTo>
                  <a:cubicBezTo>
                    <a:pt x="55870" y="22197"/>
                    <a:pt x="55821" y="20924"/>
                    <a:pt x="55772" y="19638"/>
                  </a:cubicBezTo>
                  <a:cubicBezTo>
                    <a:pt x="55723" y="18316"/>
                    <a:pt x="55674" y="16994"/>
                    <a:pt x="55625" y="15659"/>
                  </a:cubicBezTo>
                  <a:cubicBezTo>
                    <a:pt x="55576" y="14386"/>
                    <a:pt x="55515" y="13112"/>
                    <a:pt x="55466" y="11839"/>
                  </a:cubicBezTo>
                  <a:cubicBezTo>
                    <a:pt x="55417" y="10492"/>
                    <a:pt x="55368" y="9158"/>
                    <a:pt x="55319" y="7811"/>
                  </a:cubicBezTo>
                  <a:cubicBezTo>
                    <a:pt x="55282" y="6697"/>
                    <a:pt x="55270" y="5582"/>
                    <a:pt x="55245" y="4456"/>
                  </a:cubicBezTo>
                  <a:cubicBezTo>
                    <a:pt x="55245" y="4395"/>
                    <a:pt x="55270" y="4321"/>
                    <a:pt x="55233" y="4272"/>
                  </a:cubicBezTo>
                  <a:cubicBezTo>
                    <a:pt x="55160" y="4162"/>
                    <a:pt x="55074" y="3991"/>
                    <a:pt x="54964" y="3978"/>
                  </a:cubicBezTo>
                  <a:cubicBezTo>
                    <a:pt x="54376" y="3844"/>
                    <a:pt x="53776" y="3770"/>
                    <a:pt x="53201" y="3648"/>
                  </a:cubicBezTo>
                  <a:cubicBezTo>
                    <a:pt x="52711" y="3550"/>
                    <a:pt x="52221" y="3550"/>
                    <a:pt x="51744" y="3293"/>
                  </a:cubicBezTo>
                  <a:cubicBezTo>
                    <a:pt x="50936" y="2852"/>
                    <a:pt x="50482" y="2130"/>
                    <a:pt x="49932" y="1456"/>
                  </a:cubicBezTo>
                  <a:cubicBezTo>
                    <a:pt x="49629" y="1086"/>
                    <a:pt x="49265" y="737"/>
                    <a:pt x="48754" y="737"/>
                  </a:cubicBezTo>
                  <a:cubicBezTo>
                    <a:pt x="48707" y="737"/>
                    <a:pt x="48659" y="740"/>
                    <a:pt x="48609" y="746"/>
                  </a:cubicBezTo>
                  <a:cubicBezTo>
                    <a:pt x="48557" y="752"/>
                    <a:pt x="48507" y="755"/>
                    <a:pt x="48458" y="755"/>
                  </a:cubicBezTo>
                  <a:cubicBezTo>
                    <a:pt x="48000" y="755"/>
                    <a:pt x="47668" y="506"/>
                    <a:pt x="47336" y="207"/>
                  </a:cubicBezTo>
                  <a:cubicBezTo>
                    <a:pt x="47275" y="146"/>
                    <a:pt x="47226" y="48"/>
                    <a:pt x="47152" y="24"/>
                  </a:cubicBezTo>
                  <a:cubicBezTo>
                    <a:pt x="47092" y="10"/>
                    <a:pt x="47024" y="0"/>
                    <a:pt x="46957" y="0"/>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8" name="Google Shape;9624;p123">
              <a:extLst>
                <a:ext uri="{FF2B5EF4-FFF2-40B4-BE49-F238E27FC236}">
                  <a16:creationId xmlns:a16="http://schemas.microsoft.com/office/drawing/2014/main" id="{477DCA33-D278-6187-7EE2-740D7ED5FBD3}"/>
                </a:ext>
              </a:extLst>
            </p:cNvPr>
            <p:cNvSpPr>
              <a:spLocks noChangeAspect="1"/>
            </p:cNvSpPr>
            <p:nvPr/>
          </p:nvSpPr>
          <p:spPr>
            <a:xfrm>
              <a:off x="10003642" y="901003"/>
              <a:ext cx="1959421" cy="2821154"/>
            </a:xfrm>
            <a:custGeom>
              <a:avLst/>
              <a:gdLst/>
              <a:ahLst/>
              <a:cxnLst/>
              <a:rect l="l" t="t" r="r" b="b"/>
              <a:pathLst>
                <a:path w="53703" h="77321" extrusionOk="0">
                  <a:moveTo>
                    <a:pt x="20448" y="1"/>
                  </a:moveTo>
                  <a:lnTo>
                    <a:pt x="20448" y="1"/>
                  </a:lnTo>
                  <a:cubicBezTo>
                    <a:pt x="20325" y="74"/>
                    <a:pt x="20215" y="135"/>
                    <a:pt x="20154" y="233"/>
                  </a:cubicBezTo>
                  <a:cubicBezTo>
                    <a:pt x="19958" y="539"/>
                    <a:pt x="19738" y="784"/>
                    <a:pt x="19334" y="784"/>
                  </a:cubicBezTo>
                  <a:cubicBezTo>
                    <a:pt x="19272" y="784"/>
                    <a:pt x="19162" y="931"/>
                    <a:pt x="19138" y="1029"/>
                  </a:cubicBezTo>
                  <a:cubicBezTo>
                    <a:pt x="19040" y="1433"/>
                    <a:pt x="19027" y="1862"/>
                    <a:pt x="18893" y="2253"/>
                  </a:cubicBezTo>
                  <a:cubicBezTo>
                    <a:pt x="18452" y="3478"/>
                    <a:pt x="18085" y="4739"/>
                    <a:pt x="17338" y="5829"/>
                  </a:cubicBezTo>
                  <a:cubicBezTo>
                    <a:pt x="17117" y="6159"/>
                    <a:pt x="16934" y="6514"/>
                    <a:pt x="16726" y="6894"/>
                  </a:cubicBezTo>
                  <a:cubicBezTo>
                    <a:pt x="16921" y="6992"/>
                    <a:pt x="17093" y="7090"/>
                    <a:pt x="17277" y="7188"/>
                  </a:cubicBezTo>
                  <a:cubicBezTo>
                    <a:pt x="17570" y="7335"/>
                    <a:pt x="17644" y="7567"/>
                    <a:pt x="17472" y="7824"/>
                  </a:cubicBezTo>
                  <a:cubicBezTo>
                    <a:pt x="17240" y="8167"/>
                    <a:pt x="17044" y="8547"/>
                    <a:pt x="16615" y="8706"/>
                  </a:cubicBezTo>
                  <a:cubicBezTo>
                    <a:pt x="16530" y="8743"/>
                    <a:pt x="16444" y="8914"/>
                    <a:pt x="16444" y="9012"/>
                  </a:cubicBezTo>
                  <a:cubicBezTo>
                    <a:pt x="16456" y="9245"/>
                    <a:pt x="16517" y="9465"/>
                    <a:pt x="16554" y="9698"/>
                  </a:cubicBezTo>
                  <a:cubicBezTo>
                    <a:pt x="16603" y="9979"/>
                    <a:pt x="16591" y="10236"/>
                    <a:pt x="16419" y="10506"/>
                  </a:cubicBezTo>
                  <a:cubicBezTo>
                    <a:pt x="16028" y="11081"/>
                    <a:pt x="15624" y="11645"/>
                    <a:pt x="15587" y="12391"/>
                  </a:cubicBezTo>
                  <a:cubicBezTo>
                    <a:pt x="15575" y="12624"/>
                    <a:pt x="15526" y="12832"/>
                    <a:pt x="15697" y="12991"/>
                  </a:cubicBezTo>
                  <a:cubicBezTo>
                    <a:pt x="16003" y="13297"/>
                    <a:pt x="15905" y="13653"/>
                    <a:pt x="15881" y="13995"/>
                  </a:cubicBezTo>
                  <a:cubicBezTo>
                    <a:pt x="15881" y="14093"/>
                    <a:pt x="15844" y="14191"/>
                    <a:pt x="15832" y="14289"/>
                  </a:cubicBezTo>
                  <a:cubicBezTo>
                    <a:pt x="15807" y="14767"/>
                    <a:pt x="15771" y="15256"/>
                    <a:pt x="15758" y="15734"/>
                  </a:cubicBezTo>
                  <a:cubicBezTo>
                    <a:pt x="15758" y="16028"/>
                    <a:pt x="15734" y="16358"/>
                    <a:pt x="15844" y="16616"/>
                  </a:cubicBezTo>
                  <a:cubicBezTo>
                    <a:pt x="16003" y="16995"/>
                    <a:pt x="15991" y="17326"/>
                    <a:pt x="15844" y="17705"/>
                  </a:cubicBezTo>
                  <a:cubicBezTo>
                    <a:pt x="15575" y="18379"/>
                    <a:pt x="15305" y="19064"/>
                    <a:pt x="15109" y="19774"/>
                  </a:cubicBezTo>
                  <a:cubicBezTo>
                    <a:pt x="14950" y="20374"/>
                    <a:pt x="14926" y="21023"/>
                    <a:pt x="14779" y="21648"/>
                  </a:cubicBezTo>
                  <a:cubicBezTo>
                    <a:pt x="14681" y="22027"/>
                    <a:pt x="14497" y="22395"/>
                    <a:pt x="14326" y="22762"/>
                  </a:cubicBezTo>
                  <a:cubicBezTo>
                    <a:pt x="14044" y="23362"/>
                    <a:pt x="13909" y="24011"/>
                    <a:pt x="13420" y="24537"/>
                  </a:cubicBezTo>
                  <a:cubicBezTo>
                    <a:pt x="13040" y="24941"/>
                    <a:pt x="12783" y="25492"/>
                    <a:pt x="12587" y="26031"/>
                  </a:cubicBezTo>
                  <a:cubicBezTo>
                    <a:pt x="12391" y="26582"/>
                    <a:pt x="12159" y="27035"/>
                    <a:pt x="11595" y="27292"/>
                  </a:cubicBezTo>
                  <a:cubicBezTo>
                    <a:pt x="11093" y="27537"/>
                    <a:pt x="10665" y="27978"/>
                    <a:pt x="10053" y="28002"/>
                  </a:cubicBezTo>
                  <a:cubicBezTo>
                    <a:pt x="9967" y="28009"/>
                    <a:pt x="9880" y="28010"/>
                    <a:pt x="9792" y="28010"/>
                  </a:cubicBezTo>
                  <a:cubicBezTo>
                    <a:pt x="9704" y="28010"/>
                    <a:pt x="9616" y="28009"/>
                    <a:pt x="9529" y="28009"/>
                  </a:cubicBezTo>
                  <a:cubicBezTo>
                    <a:pt x="9355" y="28009"/>
                    <a:pt x="9183" y="28015"/>
                    <a:pt x="9024" y="28051"/>
                  </a:cubicBezTo>
                  <a:cubicBezTo>
                    <a:pt x="8939" y="28074"/>
                    <a:pt x="8860" y="28084"/>
                    <a:pt x="8787" y="28084"/>
                  </a:cubicBezTo>
                  <a:cubicBezTo>
                    <a:pt x="8542" y="28084"/>
                    <a:pt x="8349" y="27972"/>
                    <a:pt x="8143" y="27831"/>
                  </a:cubicBezTo>
                  <a:cubicBezTo>
                    <a:pt x="7604" y="27451"/>
                    <a:pt x="7028" y="27096"/>
                    <a:pt x="6477" y="26741"/>
                  </a:cubicBezTo>
                  <a:cubicBezTo>
                    <a:pt x="6355" y="26656"/>
                    <a:pt x="6220" y="26582"/>
                    <a:pt x="6073" y="26545"/>
                  </a:cubicBezTo>
                  <a:cubicBezTo>
                    <a:pt x="5620" y="26447"/>
                    <a:pt x="5339" y="26203"/>
                    <a:pt x="5302" y="25725"/>
                  </a:cubicBezTo>
                  <a:cubicBezTo>
                    <a:pt x="5302" y="25664"/>
                    <a:pt x="5290" y="25603"/>
                    <a:pt x="5265" y="25541"/>
                  </a:cubicBezTo>
                  <a:cubicBezTo>
                    <a:pt x="5069" y="24929"/>
                    <a:pt x="4788" y="24415"/>
                    <a:pt x="4078" y="24244"/>
                  </a:cubicBezTo>
                  <a:cubicBezTo>
                    <a:pt x="3171" y="24035"/>
                    <a:pt x="2290" y="23754"/>
                    <a:pt x="1408" y="23497"/>
                  </a:cubicBezTo>
                  <a:cubicBezTo>
                    <a:pt x="1372" y="24158"/>
                    <a:pt x="1335" y="24795"/>
                    <a:pt x="1298" y="25443"/>
                  </a:cubicBezTo>
                  <a:cubicBezTo>
                    <a:pt x="1261" y="26068"/>
                    <a:pt x="1249" y="26705"/>
                    <a:pt x="1225" y="27341"/>
                  </a:cubicBezTo>
                  <a:cubicBezTo>
                    <a:pt x="1176" y="28737"/>
                    <a:pt x="1127" y="30145"/>
                    <a:pt x="1065" y="31541"/>
                  </a:cubicBezTo>
                  <a:cubicBezTo>
                    <a:pt x="1053" y="32165"/>
                    <a:pt x="1017" y="32778"/>
                    <a:pt x="992" y="33402"/>
                  </a:cubicBezTo>
                  <a:cubicBezTo>
                    <a:pt x="943" y="34761"/>
                    <a:pt x="894" y="36132"/>
                    <a:pt x="845" y="37491"/>
                  </a:cubicBezTo>
                  <a:cubicBezTo>
                    <a:pt x="796" y="38777"/>
                    <a:pt x="747" y="40075"/>
                    <a:pt x="698" y="41361"/>
                  </a:cubicBezTo>
                  <a:cubicBezTo>
                    <a:pt x="649" y="42720"/>
                    <a:pt x="600" y="44091"/>
                    <a:pt x="551" y="45450"/>
                  </a:cubicBezTo>
                  <a:cubicBezTo>
                    <a:pt x="527" y="46111"/>
                    <a:pt x="502" y="46760"/>
                    <a:pt x="478" y="47421"/>
                  </a:cubicBezTo>
                  <a:cubicBezTo>
                    <a:pt x="417" y="48793"/>
                    <a:pt x="368" y="50176"/>
                    <a:pt x="319" y="51547"/>
                  </a:cubicBezTo>
                  <a:cubicBezTo>
                    <a:pt x="294" y="52172"/>
                    <a:pt x="270" y="52784"/>
                    <a:pt x="245" y="53409"/>
                  </a:cubicBezTo>
                  <a:cubicBezTo>
                    <a:pt x="221" y="54180"/>
                    <a:pt x="196" y="54951"/>
                    <a:pt x="172" y="55723"/>
                  </a:cubicBezTo>
                  <a:cubicBezTo>
                    <a:pt x="147" y="56812"/>
                    <a:pt x="123" y="57902"/>
                    <a:pt x="98" y="59004"/>
                  </a:cubicBezTo>
                  <a:cubicBezTo>
                    <a:pt x="98" y="59065"/>
                    <a:pt x="74" y="59126"/>
                    <a:pt x="74" y="59188"/>
                  </a:cubicBezTo>
                  <a:cubicBezTo>
                    <a:pt x="49" y="59641"/>
                    <a:pt x="25" y="60094"/>
                    <a:pt x="0" y="60547"/>
                  </a:cubicBezTo>
                  <a:cubicBezTo>
                    <a:pt x="992" y="60608"/>
                    <a:pt x="1923" y="60669"/>
                    <a:pt x="2853" y="60706"/>
                  </a:cubicBezTo>
                  <a:cubicBezTo>
                    <a:pt x="3918" y="60767"/>
                    <a:pt x="4971" y="60816"/>
                    <a:pt x="6037" y="60865"/>
                  </a:cubicBezTo>
                  <a:cubicBezTo>
                    <a:pt x="7420" y="60914"/>
                    <a:pt x="8791" y="60963"/>
                    <a:pt x="10175" y="61012"/>
                  </a:cubicBezTo>
                  <a:cubicBezTo>
                    <a:pt x="10640" y="61024"/>
                    <a:pt x="10763" y="61098"/>
                    <a:pt x="10738" y="61575"/>
                  </a:cubicBezTo>
                  <a:cubicBezTo>
                    <a:pt x="10677" y="62628"/>
                    <a:pt x="10591" y="63693"/>
                    <a:pt x="10518" y="64746"/>
                  </a:cubicBezTo>
                  <a:cubicBezTo>
                    <a:pt x="10457" y="65591"/>
                    <a:pt x="10408" y="66424"/>
                    <a:pt x="10371" y="67269"/>
                  </a:cubicBezTo>
                  <a:cubicBezTo>
                    <a:pt x="10310" y="68334"/>
                    <a:pt x="10261" y="69399"/>
                    <a:pt x="10212" y="70464"/>
                  </a:cubicBezTo>
                  <a:cubicBezTo>
                    <a:pt x="10212" y="70562"/>
                    <a:pt x="10175" y="70673"/>
                    <a:pt x="10163" y="70783"/>
                  </a:cubicBezTo>
                  <a:cubicBezTo>
                    <a:pt x="10126" y="71505"/>
                    <a:pt x="10089" y="72240"/>
                    <a:pt x="10053" y="72962"/>
                  </a:cubicBezTo>
                  <a:cubicBezTo>
                    <a:pt x="11032" y="73048"/>
                    <a:pt x="11963" y="73146"/>
                    <a:pt x="12893" y="73219"/>
                  </a:cubicBezTo>
                  <a:cubicBezTo>
                    <a:pt x="14105" y="73329"/>
                    <a:pt x="15330" y="73427"/>
                    <a:pt x="16542" y="73525"/>
                  </a:cubicBezTo>
                  <a:cubicBezTo>
                    <a:pt x="17644" y="73611"/>
                    <a:pt x="18734" y="73672"/>
                    <a:pt x="19836" y="73746"/>
                  </a:cubicBezTo>
                  <a:cubicBezTo>
                    <a:pt x="20178" y="73770"/>
                    <a:pt x="20521" y="73795"/>
                    <a:pt x="20864" y="73831"/>
                  </a:cubicBezTo>
                  <a:cubicBezTo>
                    <a:pt x="21733" y="73929"/>
                    <a:pt x="22603" y="74027"/>
                    <a:pt x="23472" y="74125"/>
                  </a:cubicBezTo>
                  <a:cubicBezTo>
                    <a:pt x="24047" y="74187"/>
                    <a:pt x="24623" y="74223"/>
                    <a:pt x="25198" y="74284"/>
                  </a:cubicBezTo>
                  <a:cubicBezTo>
                    <a:pt x="26055" y="74370"/>
                    <a:pt x="26900" y="74480"/>
                    <a:pt x="27757" y="74578"/>
                  </a:cubicBezTo>
                  <a:cubicBezTo>
                    <a:pt x="28370" y="74640"/>
                    <a:pt x="28994" y="74664"/>
                    <a:pt x="29606" y="74725"/>
                  </a:cubicBezTo>
                  <a:cubicBezTo>
                    <a:pt x="30476" y="74823"/>
                    <a:pt x="31333" y="74933"/>
                    <a:pt x="32202" y="75019"/>
                  </a:cubicBezTo>
                  <a:cubicBezTo>
                    <a:pt x="32961" y="75105"/>
                    <a:pt x="33720" y="75166"/>
                    <a:pt x="34479" y="75252"/>
                  </a:cubicBezTo>
                  <a:cubicBezTo>
                    <a:pt x="35398" y="75362"/>
                    <a:pt x="36304" y="75497"/>
                    <a:pt x="37210" y="75619"/>
                  </a:cubicBezTo>
                  <a:cubicBezTo>
                    <a:pt x="37278" y="75629"/>
                    <a:pt x="37344" y="75634"/>
                    <a:pt x="37408" y="75634"/>
                  </a:cubicBezTo>
                  <a:cubicBezTo>
                    <a:pt x="37664" y="75634"/>
                    <a:pt x="37883" y="75548"/>
                    <a:pt x="38079" y="75313"/>
                  </a:cubicBezTo>
                  <a:cubicBezTo>
                    <a:pt x="38312" y="75044"/>
                    <a:pt x="38593" y="74762"/>
                    <a:pt x="38912" y="74591"/>
                  </a:cubicBezTo>
                  <a:cubicBezTo>
                    <a:pt x="39195" y="74430"/>
                    <a:pt x="39478" y="74336"/>
                    <a:pt x="39790" y="74336"/>
                  </a:cubicBezTo>
                  <a:cubicBezTo>
                    <a:pt x="39978" y="74336"/>
                    <a:pt x="40177" y="74370"/>
                    <a:pt x="40393" y="74444"/>
                  </a:cubicBezTo>
                  <a:cubicBezTo>
                    <a:pt x="40717" y="74556"/>
                    <a:pt x="41070" y="74576"/>
                    <a:pt x="41430" y="74576"/>
                  </a:cubicBezTo>
                  <a:cubicBezTo>
                    <a:pt x="41622" y="74576"/>
                    <a:pt x="41816" y="74570"/>
                    <a:pt x="42009" y="74570"/>
                  </a:cubicBezTo>
                  <a:cubicBezTo>
                    <a:pt x="42124" y="74570"/>
                    <a:pt x="42239" y="74572"/>
                    <a:pt x="42352" y="74578"/>
                  </a:cubicBezTo>
                  <a:cubicBezTo>
                    <a:pt x="42511" y="74591"/>
                    <a:pt x="42732" y="74615"/>
                    <a:pt x="42817" y="74725"/>
                  </a:cubicBezTo>
                  <a:cubicBezTo>
                    <a:pt x="43124" y="75105"/>
                    <a:pt x="43528" y="75142"/>
                    <a:pt x="43956" y="75191"/>
                  </a:cubicBezTo>
                  <a:cubicBezTo>
                    <a:pt x="44238" y="75215"/>
                    <a:pt x="44507" y="75350"/>
                    <a:pt x="44777" y="75448"/>
                  </a:cubicBezTo>
                  <a:cubicBezTo>
                    <a:pt x="45303" y="75656"/>
                    <a:pt x="45536" y="76170"/>
                    <a:pt x="45903" y="76537"/>
                  </a:cubicBezTo>
                  <a:cubicBezTo>
                    <a:pt x="46050" y="76684"/>
                    <a:pt x="46038" y="77003"/>
                    <a:pt x="46099" y="77321"/>
                  </a:cubicBezTo>
                  <a:cubicBezTo>
                    <a:pt x="46185" y="77223"/>
                    <a:pt x="46270" y="77150"/>
                    <a:pt x="46331" y="77064"/>
                  </a:cubicBezTo>
                  <a:cubicBezTo>
                    <a:pt x="46541" y="76714"/>
                    <a:pt x="46741" y="76552"/>
                    <a:pt x="47003" y="76552"/>
                  </a:cubicBezTo>
                  <a:cubicBezTo>
                    <a:pt x="47154" y="76552"/>
                    <a:pt x="47326" y="76606"/>
                    <a:pt x="47531" y="76709"/>
                  </a:cubicBezTo>
                  <a:cubicBezTo>
                    <a:pt x="47688" y="76789"/>
                    <a:pt x="47814" y="76830"/>
                    <a:pt x="47913" y="76830"/>
                  </a:cubicBezTo>
                  <a:cubicBezTo>
                    <a:pt x="48116" y="76830"/>
                    <a:pt x="48205" y="76659"/>
                    <a:pt x="48205" y="76305"/>
                  </a:cubicBezTo>
                  <a:cubicBezTo>
                    <a:pt x="48217" y="75435"/>
                    <a:pt x="48388" y="75350"/>
                    <a:pt x="48988" y="75166"/>
                  </a:cubicBezTo>
                  <a:cubicBezTo>
                    <a:pt x="49062" y="75154"/>
                    <a:pt x="49111" y="75093"/>
                    <a:pt x="49172" y="75068"/>
                  </a:cubicBezTo>
                  <a:cubicBezTo>
                    <a:pt x="49658" y="74842"/>
                    <a:pt x="50122" y="74575"/>
                    <a:pt x="50641" y="74575"/>
                  </a:cubicBezTo>
                  <a:cubicBezTo>
                    <a:pt x="50880" y="74575"/>
                    <a:pt x="51130" y="74631"/>
                    <a:pt x="51400" y="74774"/>
                  </a:cubicBezTo>
                  <a:cubicBezTo>
                    <a:pt x="51654" y="74905"/>
                    <a:pt x="51977" y="74970"/>
                    <a:pt x="52288" y="74970"/>
                  </a:cubicBezTo>
                  <a:cubicBezTo>
                    <a:pt x="52444" y="74970"/>
                    <a:pt x="52596" y="74954"/>
                    <a:pt x="52735" y="74921"/>
                  </a:cubicBezTo>
                  <a:cubicBezTo>
                    <a:pt x="53617" y="74725"/>
                    <a:pt x="53580" y="74664"/>
                    <a:pt x="53604" y="73782"/>
                  </a:cubicBezTo>
                  <a:cubicBezTo>
                    <a:pt x="53641" y="73109"/>
                    <a:pt x="53519" y="72497"/>
                    <a:pt x="53176" y="71909"/>
                  </a:cubicBezTo>
                  <a:cubicBezTo>
                    <a:pt x="52943" y="71517"/>
                    <a:pt x="52796" y="71089"/>
                    <a:pt x="52625" y="70673"/>
                  </a:cubicBezTo>
                  <a:cubicBezTo>
                    <a:pt x="52515" y="70379"/>
                    <a:pt x="52625" y="70171"/>
                    <a:pt x="52919" y="70085"/>
                  </a:cubicBezTo>
                  <a:cubicBezTo>
                    <a:pt x="53004" y="70060"/>
                    <a:pt x="53115" y="70073"/>
                    <a:pt x="53225" y="70060"/>
                  </a:cubicBezTo>
                  <a:cubicBezTo>
                    <a:pt x="53225" y="69179"/>
                    <a:pt x="53249" y="68322"/>
                    <a:pt x="53213" y="67452"/>
                  </a:cubicBezTo>
                  <a:cubicBezTo>
                    <a:pt x="53200" y="66926"/>
                    <a:pt x="53335" y="66473"/>
                    <a:pt x="53629" y="66032"/>
                  </a:cubicBezTo>
                  <a:cubicBezTo>
                    <a:pt x="53690" y="65946"/>
                    <a:pt x="53702" y="65763"/>
                    <a:pt x="53641" y="65677"/>
                  </a:cubicBezTo>
                  <a:cubicBezTo>
                    <a:pt x="53335" y="65212"/>
                    <a:pt x="53151" y="64722"/>
                    <a:pt x="53225" y="64146"/>
                  </a:cubicBezTo>
                  <a:cubicBezTo>
                    <a:pt x="53249" y="63951"/>
                    <a:pt x="53249" y="63742"/>
                    <a:pt x="53225" y="63547"/>
                  </a:cubicBezTo>
                  <a:cubicBezTo>
                    <a:pt x="53200" y="63449"/>
                    <a:pt x="53139" y="63326"/>
                    <a:pt x="53053" y="63265"/>
                  </a:cubicBezTo>
                  <a:cubicBezTo>
                    <a:pt x="52698" y="62996"/>
                    <a:pt x="52502" y="62665"/>
                    <a:pt x="52405" y="62236"/>
                  </a:cubicBezTo>
                  <a:cubicBezTo>
                    <a:pt x="52258" y="61661"/>
                    <a:pt x="52172" y="61073"/>
                    <a:pt x="51535" y="60755"/>
                  </a:cubicBezTo>
                  <a:cubicBezTo>
                    <a:pt x="51229" y="60584"/>
                    <a:pt x="50960" y="60253"/>
                    <a:pt x="50788" y="59935"/>
                  </a:cubicBezTo>
                  <a:cubicBezTo>
                    <a:pt x="50617" y="59592"/>
                    <a:pt x="50556" y="59188"/>
                    <a:pt x="50482" y="58808"/>
                  </a:cubicBezTo>
                  <a:cubicBezTo>
                    <a:pt x="50360" y="58208"/>
                    <a:pt x="49992" y="57878"/>
                    <a:pt x="49417" y="57792"/>
                  </a:cubicBezTo>
                  <a:cubicBezTo>
                    <a:pt x="48878" y="57706"/>
                    <a:pt x="48535" y="57437"/>
                    <a:pt x="48266" y="56959"/>
                  </a:cubicBezTo>
                  <a:cubicBezTo>
                    <a:pt x="47984" y="56433"/>
                    <a:pt x="47605" y="55955"/>
                    <a:pt x="47311" y="55441"/>
                  </a:cubicBezTo>
                  <a:cubicBezTo>
                    <a:pt x="47189" y="55233"/>
                    <a:pt x="47103" y="54964"/>
                    <a:pt x="47091" y="54731"/>
                  </a:cubicBezTo>
                  <a:cubicBezTo>
                    <a:pt x="47066" y="53825"/>
                    <a:pt x="47091" y="52931"/>
                    <a:pt x="47078" y="52037"/>
                  </a:cubicBezTo>
                  <a:cubicBezTo>
                    <a:pt x="47066" y="51903"/>
                    <a:pt x="46993" y="51731"/>
                    <a:pt x="46895" y="51645"/>
                  </a:cubicBezTo>
                  <a:cubicBezTo>
                    <a:pt x="46295" y="51119"/>
                    <a:pt x="45683" y="50592"/>
                    <a:pt x="45058" y="50066"/>
                  </a:cubicBezTo>
                  <a:cubicBezTo>
                    <a:pt x="45058" y="50201"/>
                    <a:pt x="45058" y="50348"/>
                    <a:pt x="45058" y="50495"/>
                  </a:cubicBezTo>
                  <a:cubicBezTo>
                    <a:pt x="45070" y="50788"/>
                    <a:pt x="45095" y="51156"/>
                    <a:pt x="44777" y="51229"/>
                  </a:cubicBezTo>
                  <a:cubicBezTo>
                    <a:pt x="44763" y="51232"/>
                    <a:pt x="44749" y="51233"/>
                    <a:pt x="44734" y="51233"/>
                  </a:cubicBezTo>
                  <a:cubicBezTo>
                    <a:pt x="44551" y="51233"/>
                    <a:pt x="44297" y="51033"/>
                    <a:pt x="44115" y="50874"/>
                  </a:cubicBezTo>
                  <a:cubicBezTo>
                    <a:pt x="43989" y="50765"/>
                    <a:pt x="43880" y="50684"/>
                    <a:pt x="43745" y="50684"/>
                  </a:cubicBezTo>
                  <a:cubicBezTo>
                    <a:pt x="43684" y="50684"/>
                    <a:pt x="43617" y="50701"/>
                    <a:pt x="43540" y="50739"/>
                  </a:cubicBezTo>
                  <a:cubicBezTo>
                    <a:pt x="43443" y="50786"/>
                    <a:pt x="43354" y="50808"/>
                    <a:pt x="43275" y="50808"/>
                  </a:cubicBezTo>
                  <a:cubicBezTo>
                    <a:pt x="43061" y="50808"/>
                    <a:pt x="42918" y="50649"/>
                    <a:pt x="42891" y="50372"/>
                  </a:cubicBezTo>
                  <a:cubicBezTo>
                    <a:pt x="42830" y="49882"/>
                    <a:pt x="42781" y="49393"/>
                    <a:pt x="42732" y="48903"/>
                  </a:cubicBezTo>
                  <a:cubicBezTo>
                    <a:pt x="42658" y="48070"/>
                    <a:pt x="42646" y="47225"/>
                    <a:pt x="42499" y="46405"/>
                  </a:cubicBezTo>
                  <a:cubicBezTo>
                    <a:pt x="42291" y="45254"/>
                    <a:pt x="42009" y="44115"/>
                    <a:pt x="41311" y="43136"/>
                  </a:cubicBezTo>
                  <a:cubicBezTo>
                    <a:pt x="41103" y="42842"/>
                    <a:pt x="40956" y="42524"/>
                    <a:pt x="40760" y="42230"/>
                  </a:cubicBezTo>
                  <a:cubicBezTo>
                    <a:pt x="40601" y="41960"/>
                    <a:pt x="40565" y="41728"/>
                    <a:pt x="40834" y="41507"/>
                  </a:cubicBezTo>
                  <a:cubicBezTo>
                    <a:pt x="40895" y="41458"/>
                    <a:pt x="40895" y="41275"/>
                    <a:pt x="40858" y="41201"/>
                  </a:cubicBezTo>
                  <a:cubicBezTo>
                    <a:pt x="40724" y="40993"/>
                    <a:pt x="40552" y="40810"/>
                    <a:pt x="40405" y="40626"/>
                  </a:cubicBezTo>
                  <a:cubicBezTo>
                    <a:pt x="40179" y="40828"/>
                    <a:pt x="40014" y="40929"/>
                    <a:pt x="39873" y="40929"/>
                  </a:cubicBezTo>
                  <a:cubicBezTo>
                    <a:pt x="39732" y="40929"/>
                    <a:pt x="39616" y="40828"/>
                    <a:pt x="39487" y="40626"/>
                  </a:cubicBezTo>
                  <a:cubicBezTo>
                    <a:pt x="38961" y="39830"/>
                    <a:pt x="38324" y="39206"/>
                    <a:pt x="37332" y="39059"/>
                  </a:cubicBezTo>
                  <a:lnTo>
                    <a:pt x="37295" y="39059"/>
                  </a:lnTo>
                  <a:cubicBezTo>
                    <a:pt x="37161" y="38900"/>
                    <a:pt x="36977" y="38753"/>
                    <a:pt x="36904" y="38569"/>
                  </a:cubicBezTo>
                  <a:cubicBezTo>
                    <a:pt x="36781" y="38275"/>
                    <a:pt x="36757" y="37957"/>
                    <a:pt x="36659" y="37651"/>
                  </a:cubicBezTo>
                  <a:cubicBezTo>
                    <a:pt x="36463" y="37014"/>
                    <a:pt x="36647" y="37124"/>
                    <a:pt x="35961" y="37100"/>
                  </a:cubicBezTo>
                  <a:cubicBezTo>
                    <a:pt x="35817" y="37100"/>
                    <a:pt x="35662" y="37111"/>
                    <a:pt x="35512" y="37111"/>
                  </a:cubicBezTo>
                  <a:cubicBezTo>
                    <a:pt x="35317" y="37111"/>
                    <a:pt x="35132" y="37092"/>
                    <a:pt x="34994" y="37002"/>
                  </a:cubicBezTo>
                  <a:cubicBezTo>
                    <a:pt x="34088" y="36402"/>
                    <a:pt x="33157" y="35839"/>
                    <a:pt x="32545" y="34871"/>
                  </a:cubicBezTo>
                  <a:cubicBezTo>
                    <a:pt x="32202" y="34333"/>
                    <a:pt x="32116" y="33892"/>
                    <a:pt x="32214" y="33316"/>
                  </a:cubicBezTo>
                  <a:cubicBezTo>
                    <a:pt x="32300" y="32863"/>
                    <a:pt x="32288" y="32410"/>
                    <a:pt x="32324" y="31982"/>
                  </a:cubicBezTo>
                  <a:cubicBezTo>
                    <a:pt x="32190" y="31933"/>
                    <a:pt x="32092" y="31896"/>
                    <a:pt x="32006" y="31859"/>
                  </a:cubicBezTo>
                  <a:cubicBezTo>
                    <a:pt x="31908" y="31835"/>
                    <a:pt x="31810" y="31810"/>
                    <a:pt x="31724" y="31786"/>
                  </a:cubicBezTo>
                  <a:cubicBezTo>
                    <a:pt x="31320" y="31688"/>
                    <a:pt x="31210" y="31443"/>
                    <a:pt x="31418" y="31076"/>
                  </a:cubicBezTo>
                  <a:cubicBezTo>
                    <a:pt x="31786" y="30427"/>
                    <a:pt x="32067" y="29753"/>
                    <a:pt x="31945" y="28982"/>
                  </a:cubicBezTo>
                  <a:cubicBezTo>
                    <a:pt x="31908" y="28762"/>
                    <a:pt x="31945" y="28517"/>
                    <a:pt x="31859" y="28333"/>
                  </a:cubicBezTo>
                  <a:cubicBezTo>
                    <a:pt x="31222" y="26962"/>
                    <a:pt x="30573" y="25615"/>
                    <a:pt x="29937" y="24244"/>
                  </a:cubicBezTo>
                  <a:cubicBezTo>
                    <a:pt x="29876" y="24109"/>
                    <a:pt x="29851" y="23937"/>
                    <a:pt x="29851" y="23791"/>
                  </a:cubicBezTo>
                  <a:cubicBezTo>
                    <a:pt x="29863" y="23264"/>
                    <a:pt x="29925" y="22738"/>
                    <a:pt x="29912" y="22223"/>
                  </a:cubicBezTo>
                  <a:cubicBezTo>
                    <a:pt x="29900" y="21685"/>
                    <a:pt x="29839" y="21134"/>
                    <a:pt x="29753" y="20607"/>
                  </a:cubicBezTo>
                  <a:cubicBezTo>
                    <a:pt x="29667" y="19983"/>
                    <a:pt x="29618" y="19370"/>
                    <a:pt x="29753" y="18746"/>
                  </a:cubicBezTo>
                  <a:cubicBezTo>
                    <a:pt x="29802" y="18538"/>
                    <a:pt x="29827" y="18183"/>
                    <a:pt x="29692" y="18073"/>
                  </a:cubicBezTo>
                  <a:cubicBezTo>
                    <a:pt x="29092" y="17522"/>
                    <a:pt x="28419" y="17032"/>
                    <a:pt x="27782" y="16505"/>
                  </a:cubicBezTo>
                  <a:cubicBezTo>
                    <a:pt x="27623" y="16371"/>
                    <a:pt x="27476" y="16175"/>
                    <a:pt x="27390" y="15979"/>
                  </a:cubicBezTo>
                  <a:cubicBezTo>
                    <a:pt x="27268" y="15710"/>
                    <a:pt x="27206" y="15416"/>
                    <a:pt x="27108" y="15134"/>
                  </a:cubicBezTo>
                  <a:cubicBezTo>
                    <a:pt x="26802" y="15220"/>
                    <a:pt x="26545" y="15256"/>
                    <a:pt x="26313" y="15354"/>
                  </a:cubicBezTo>
                  <a:cubicBezTo>
                    <a:pt x="26068" y="15465"/>
                    <a:pt x="25835" y="15599"/>
                    <a:pt x="25615" y="15758"/>
                  </a:cubicBezTo>
                  <a:cubicBezTo>
                    <a:pt x="25440" y="15872"/>
                    <a:pt x="25244" y="15923"/>
                    <a:pt x="25050" y="15923"/>
                  </a:cubicBezTo>
                  <a:cubicBezTo>
                    <a:pt x="24510" y="15923"/>
                    <a:pt x="23979" y="15524"/>
                    <a:pt x="23925" y="14938"/>
                  </a:cubicBezTo>
                  <a:cubicBezTo>
                    <a:pt x="23852" y="14118"/>
                    <a:pt x="23631" y="13334"/>
                    <a:pt x="23325" y="12575"/>
                  </a:cubicBezTo>
                  <a:cubicBezTo>
                    <a:pt x="23239" y="12367"/>
                    <a:pt x="23190" y="12122"/>
                    <a:pt x="23190" y="11902"/>
                  </a:cubicBezTo>
                  <a:cubicBezTo>
                    <a:pt x="23190" y="11277"/>
                    <a:pt x="23252" y="10665"/>
                    <a:pt x="23252" y="10041"/>
                  </a:cubicBezTo>
                  <a:cubicBezTo>
                    <a:pt x="23239" y="9526"/>
                    <a:pt x="23496" y="8963"/>
                    <a:pt x="23043" y="8498"/>
                  </a:cubicBezTo>
                  <a:cubicBezTo>
                    <a:pt x="23019" y="8473"/>
                    <a:pt x="23019" y="8400"/>
                    <a:pt x="23031" y="8351"/>
                  </a:cubicBezTo>
                  <a:cubicBezTo>
                    <a:pt x="23141" y="7837"/>
                    <a:pt x="22897" y="7482"/>
                    <a:pt x="22505" y="7175"/>
                  </a:cubicBezTo>
                  <a:cubicBezTo>
                    <a:pt x="22346" y="7041"/>
                    <a:pt x="22211" y="6869"/>
                    <a:pt x="22052" y="6722"/>
                  </a:cubicBezTo>
                  <a:cubicBezTo>
                    <a:pt x="21868" y="6539"/>
                    <a:pt x="21770" y="6343"/>
                    <a:pt x="21893" y="6061"/>
                  </a:cubicBezTo>
                  <a:cubicBezTo>
                    <a:pt x="22027" y="5767"/>
                    <a:pt x="22125" y="5449"/>
                    <a:pt x="22248" y="5143"/>
                  </a:cubicBezTo>
                  <a:cubicBezTo>
                    <a:pt x="22064" y="5045"/>
                    <a:pt x="21868" y="4947"/>
                    <a:pt x="21672" y="4837"/>
                  </a:cubicBezTo>
                  <a:cubicBezTo>
                    <a:pt x="21366" y="4690"/>
                    <a:pt x="21207" y="4482"/>
                    <a:pt x="21219" y="4115"/>
                  </a:cubicBezTo>
                  <a:cubicBezTo>
                    <a:pt x="21256" y="3355"/>
                    <a:pt x="21195" y="2584"/>
                    <a:pt x="21244" y="1825"/>
                  </a:cubicBezTo>
                  <a:cubicBezTo>
                    <a:pt x="21268" y="1360"/>
                    <a:pt x="21109" y="1029"/>
                    <a:pt x="20754" y="784"/>
                  </a:cubicBezTo>
                  <a:cubicBezTo>
                    <a:pt x="20460" y="588"/>
                    <a:pt x="20325" y="368"/>
                    <a:pt x="20448" y="1"/>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9" name="Google Shape;9625;p123">
              <a:extLst>
                <a:ext uri="{FF2B5EF4-FFF2-40B4-BE49-F238E27FC236}">
                  <a16:creationId xmlns:a16="http://schemas.microsoft.com/office/drawing/2014/main" id="{54746BE5-1BA6-B497-3A9D-931AEAFB37A3}"/>
                </a:ext>
              </a:extLst>
            </p:cNvPr>
            <p:cNvSpPr>
              <a:spLocks noChangeAspect="1"/>
            </p:cNvSpPr>
            <p:nvPr/>
          </p:nvSpPr>
          <p:spPr>
            <a:xfrm>
              <a:off x="8751467" y="921507"/>
              <a:ext cx="1289753" cy="2189102"/>
            </a:xfrm>
            <a:custGeom>
              <a:avLst/>
              <a:gdLst/>
              <a:ahLst/>
              <a:cxnLst/>
              <a:rect l="l" t="t" r="r" b="b"/>
              <a:pathLst>
                <a:path w="35349" h="59998" extrusionOk="0">
                  <a:moveTo>
                    <a:pt x="12940" y="1"/>
                  </a:moveTo>
                  <a:cubicBezTo>
                    <a:pt x="12936" y="1"/>
                    <a:pt x="12933" y="1"/>
                    <a:pt x="12930" y="2"/>
                  </a:cubicBezTo>
                  <a:cubicBezTo>
                    <a:pt x="12563" y="51"/>
                    <a:pt x="12183" y="124"/>
                    <a:pt x="11779" y="198"/>
                  </a:cubicBezTo>
                  <a:cubicBezTo>
                    <a:pt x="12099" y="566"/>
                    <a:pt x="12215" y="683"/>
                    <a:pt x="12456" y="683"/>
                  </a:cubicBezTo>
                  <a:cubicBezTo>
                    <a:pt x="12575" y="683"/>
                    <a:pt x="12724" y="654"/>
                    <a:pt x="12942" y="614"/>
                  </a:cubicBezTo>
                  <a:cubicBezTo>
                    <a:pt x="12957" y="612"/>
                    <a:pt x="12972" y="611"/>
                    <a:pt x="12988" y="611"/>
                  </a:cubicBezTo>
                  <a:cubicBezTo>
                    <a:pt x="13165" y="611"/>
                    <a:pt x="13386" y="732"/>
                    <a:pt x="13554" y="822"/>
                  </a:cubicBezTo>
                  <a:cubicBezTo>
                    <a:pt x="13677" y="896"/>
                    <a:pt x="13738" y="1055"/>
                    <a:pt x="13836" y="1165"/>
                  </a:cubicBezTo>
                  <a:cubicBezTo>
                    <a:pt x="14191" y="1557"/>
                    <a:pt x="14461" y="1973"/>
                    <a:pt x="14424" y="2536"/>
                  </a:cubicBezTo>
                  <a:cubicBezTo>
                    <a:pt x="14399" y="2781"/>
                    <a:pt x="14448" y="3026"/>
                    <a:pt x="14497" y="3271"/>
                  </a:cubicBezTo>
                  <a:cubicBezTo>
                    <a:pt x="14566" y="3706"/>
                    <a:pt x="14474" y="3873"/>
                    <a:pt x="14082" y="3873"/>
                  </a:cubicBezTo>
                  <a:cubicBezTo>
                    <a:pt x="14054" y="3873"/>
                    <a:pt x="14026" y="3872"/>
                    <a:pt x="13995" y="3871"/>
                  </a:cubicBezTo>
                  <a:cubicBezTo>
                    <a:pt x="13918" y="3865"/>
                    <a:pt x="13841" y="3861"/>
                    <a:pt x="13765" y="3861"/>
                  </a:cubicBezTo>
                  <a:cubicBezTo>
                    <a:pt x="13385" y="3861"/>
                    <a:pt x="13026" y="3946"/>
                    <a:pt x="12710" y="4201"/>
                  </a:cubicBezTo>
                  <a:cubicBezTo>
                    <a:pt x="12410" y="4451"/>
                    <a:pt x="12110" y="4593"/>
                    <a:pt x="11760" y="4593"/>
                  </a:cubicBezTo>
                  <a:cubicBezTo>
                    <a:pt x="11596" y="4593"/>
                    <a:pt x="11420" y="4562"/>
                    <a:pt x="11228" y="4495"/>
                  </a:cubicBezTo>
                  <a:cubicBezTo>
                    <a:pt x="11100" y="4451"/>
                    <a:pt x="10962" y="4437"/>
                    <a:pt x="10819" y="4437"/>
                  </a:cubicBezTo>
                  <a:cubicBezTo>
                    <a:pt x="10578" y="4437"/>
                    <a:pt x="10323" y="4477"/>
                    <a:pt x="10075" y="4477"/>
                  </a:cubicBezTo>
                  <a:cubicBezTo>
                    <a:pt x="10022" y="4477"/>
                    <a:pt x="9970" y="4475"/>
                    <a:pt x="9918" y="4471"/>
                  </a:cubicBezTo>
                  <a:cubicBezTo>
                    <a:pt x="9220" y="4410"/>
                    <a:pt x="8522" y="4299"/>
                    <a:pt x="7763" y="4201"/>
                  </a:cubicBezTo>
                  <a:cubicBezTo>
                    <a:pt x="7647" y="4864"/>
                    <a:pt x="7171" y="5075"/>
                    <a:pt x="6535" y="5075"/>
                  </a:cubicBezTo>
                  <a:cubicBezTo>
                    <a:pt x="6430" y="5075"/>
                    <a:pt x="6321" y="5069"/>
                    <a:pt x="6208" y="5059"/>
                  </a:cubicBezTo>
                  <a:lnTo>
                    <a:pt x="6208" y="5059"/>
                  </a:lnTo>
                  <a:cubicBezTo>
                    <a:pt x="6502" y="6038"/>
                    <a:pt x="5767" y="6075"/>
                    <a:pt x="5204" y="6234"/>
                  </a:cubicBezTo>
                  <a:cubicBezTo>
                    <a:pt x="5155" y="7250"/>
                    <a:pt x="5155" y="7250"/>
                    <a:pt x="4396" y="7360"/>
                  </a:cubicBezTo>
                  <a:cubicBezTo>
                    <a:pt x="4371" y="7532"/>
                    <a:pt x="4347" y="7715"/>
                    <a:pt x="4310" y="7887"/>
                  </a:cubicBezTo>
                  <a:cubicBezTo>
                    <a:pt x="4433" y="7985"/>
                    <a:pt x="4543" y="8083"/>
                    <a:pt x="4653" y="8168"/>
                  </a:cubicBezTo>
                  <a:cubicBezTo>
                    <a:pt x="4984" y="8426"/>
                    <a:pt x="4898" y="8756"/>
                    <a:pt x="4629" y="8964"/>
                  </a:cubicBezTo>
                  <a:cubicBezTo>
                    <a:pt x="4200" y="9307"/>
                    <a:pt x="3747" y="9626"/>
                    <a:pt x="3306" y="9944"/>
                  </a:cubicBezTo>
                  <a:cubicBezTo>
                    <a:pt x="3257" y="9993"/>
                    <a:pt x="3196" y="10054"/>
                    <a:pt x="3172" y="10115"/>
                  </a:cubicBezTo>
                  <a:cubicBezTo>
                    <a:pt x="3110" y="10323"/>
                    <a:pt x="3098" y="10544"/>
                    <a:pt x="3012" y="10752"/>
                  </a:cubicBezTo>
                  <a:cubicBezTo>
                    <a:pt x="2841" y="11156"/>
                    <a:pt x="2902" y="11707"/>
                    <a:pt x="2376" y="11878"/>
                  </a:cubicBezTo>
                  <a:cubicBezTo>
                    <a:pt x="1910" y="12025"/>
                    <a:pt x="1702" y="12344"/>
                    <a:pt x="1592" y="12784"/>
                  </a:cubicBezTo>
                  <a:cubicBezTo>
                    <a:pt x="1543" y="12980"/>
                    <a:pt x="1543" y="13103"/>
                    <a:pt x="1751" y="13262"/>
                  </a:cubicBezTo>
                  <a:cubicBezTo>
                    <a:pt x="2119" y="13531"/>
                    <a:pt x="2596" y="13703"/>
                    <a:pt x="2694" y="14229"/>
                  </a:cubicBezTo>
                  <a:cubicBezTo>
                    <a:pt x="2755" y="14548"/>
                    <a:pt x="2817" y="14854"/>
                    <a:pt x="2865" y="15172"/>
                  </a:cubicBezTo>
                  <a:cubicBezTo>
                    <a:pt x="2900" y="15422"/>
                    <a:pt x="2690" y="15641"/>
                    <a:pt x="2444" y="15641"/>
                  </a:cubicBezTo>
                  <a:cubicBezTo>
                    <a:pt x="2426" y="15641"/>
                    <a:pt x="2407" y="15640"/>
                    <a:pt x="2388" y="15637"/>
                  </a:cubicBezTo>
                  <a:cubicBezTo>
                    <a:pt x="1983" y="15580"/>
                    <a:pt x="1582" y="15530"/>
                    <a:pt x="1174" y="15530"/>
                  </a:cubicBezTo>
                  <a:cubicBezTo>
                    <a:pt x="791" y="15530"/>
                    <a:pt x="403" y="15574"/>
                    <a:pt x="0" y="15698"/>
                  </a:cubicBezTo>
                  <a:cubicBezTo>
                    <a:pt x="25" y="16090"/>
                    <a:pt x="74" y="16494"/>
                    <a:pt x="98" y="16911"/>
                  </a:cubicBezTo>
                  <a:cubicBezTo>
                    <a:pt x="147" y="18221"/>
                    <a:pt x="196" y="19519"/>
                    <a:pt x="245" y="20816"/>
                  </a:cubicBezTo>
                  <a:cubicBezTo>
                    <a:pt x="294" y="22151"/>
                    <a:pt x="343" y="23473"/>
                    <a:pt x="392" y="24796"/>
                  </a:cubicBezTo>
                  <a:cubicBezTo>
                    <a:pt x="453" y="26106"/>
                    <a:pt x="502" y="27404"/>
                    <a:pt x="551" y="28702"/>
                  </a:cubicBezTo>
                  <a:cubicBezTo>
                    <a:pt x="600" y="29963"/>
                    <a:pt x="649" y="31236"/>
                    <a:pt x="698" y="32497"/>
                  </a:cubicBezTo>
                  <a:cubicBezTo>
                    <a:pt x="747" y="33844"/>
                    <a:pt x="796" y="35203"/>
                    <a:pt x="845" y="36550"/>
                  </a:cubicBezTo>
                  <a:cubicBezTo>
                    <a:pt x="894" y="37811"/>
                    <a:pt x="943" y="39072"/>
                    <a:pt x="992" y="40346"/>
                  </a:cubicBezTo>
                  <a:cubicBezTo>
                    <a:pt x="1053" y="41692"/>
                    <a:pt x="1090" y="43039"/>
                    <a:pt x="1151" y="44398"/>
                  </a:cubicBezTo>
                  <a:cubicBezTo>
                    <a:pt x="1200" y="45672"/>
                    <a:pt x="1249" y="46945"/>
                    <a:pt x="1298" y="48218"/>
                  </a:cubicBezTo>
                  <a:cubicBezTo>
                    <a:pt x="1347" y="49541"/>
                    <a:pt x="1396" y="50851"/>
                    <a:pt x="1445" y="52161"/>
                  </a:cubicBezTo>
                  <a:cubicBezTo>
                    <a:pt x="1494" y="53483"/>
                    <a:pt x="1555" y="54793"/>
                    <a:pt x="1592" y="56103"/>
                  </a:cubicBezTo>
                  <a:cubicBezTo>
                    <a:pt x="1629" y="57218"/>
                    <a:pt x="1641" y="58320"/>
                    <a:pt x="1666" y="59422"/>
                  </a:cubicBezTo>
                  <a:cubicBezTo>
                    <a:pt x="1678" y="59483"/>
                    <a:pt x="1678" y="59532"/>
                    <a:pt x="1678" y="59581"/>
                  </a:cubicBezTo>
                  <a:cubicBezTo>
                    <a:pt x="1678" y="59789"/>
                    <a:pt x="1737" y="59929"/>
                    <a:pt x="1944" y="59929"/>
                  </a:cubicBezTo>
                  <a:cubicBezTo>
                    <a:pt x="1967" y="59929"/>
                    <a:pt x="1993" y="59927"/>
                    <a:pt x="2021" y="59924"/>
                  </a:cubicBezTo>
                  <a:cubicBezTo>
                    <a:pt x="2290" y="59899"/>
                    <a:pt x="2559" y="59862"/>
                    <a:pt x="2829" y="59850"/>
                  </a:cubicBezTo>
                  <a:cubicBezTo>
                    <a:pt x="4420" y="59826"/>
                    <a:pt x="6024" y="59801"/>
                    <a:pt x="7616" y="59777"/>
                  </a:cubicBezTo>
                  <a:cubicBezTo>
                    <a:pt x="8730" y="59752"/>
                    <a:pt x="9845" y="59728"/>
                    <a:pt x="10971" y="59703"/>
                  </a:cubicBezTo>
                  <a:cubicBezTo>
                    <a:pt x="12428" y="59679"/>
                    <a:pt x="13885" y="59630"/>
                    <a:pt x="15342" y="59630"/>
                  </a:cubicBezTo>
                  <a:cubicBezTo>
                    <a:pt x="16946" y="59630"/>
                    <a:pt x="18550" y="59679"/>
                    <a:pt x="20154" y="59703"/>
                  </a:cubicBezTo>
                  <a:cubicBezTo>
                    <a:pt x="22664" y="59728"/>
                    <a:pt x="25162" y="59740"/>
                    <a:pt x="27672" y="59777"/>
                  </a:cubicBezTo>
                  <a:cubicBezTo>
                    <a:pt x="28737" y="59789"/>
                    <a:pt x="29814" y="59826"/>
                    <a:pt x="30880" y="59850"/>
                  </a:cubicBezTo>
                  <a:lnTo>
                    <a:pt x="31027" y="59850"/>
                  </a:lnTo>
                  <a:cubicBezTo>
                    <a:pt x="31920" y="59899"/>
                    <a:pt x="32802" y="59948"/>
                    <a:pt x="33720" y="59997"/>
                  </a:cubicBezTo>
                  <a:cubicBezTo>
                    <a:pt x="33757" y="59838"/>
                    <a:pt x="33806" y="59691"/>
                    <a:pt x="33818" y="59532"/>
                  </a:cubicBezTo>
                  <a:cubicBezTo>
                    <a:pt x="33867" y="58160"/>
                    <a:pt x="33916" y="56777"/>
                    <a:pt x="33965" y="55406"/>
                  </a:cubicBezTo>
                  <a:cubicBezTo>
                    <a:pt x="34014" y="54083"/>
                    <a:pt x="34063" y="52773"/>
                    <a:pt x="34112" y="51463"/>
                  </a:cubicBezTo>
                  <a:cubicBezTo>
                    <a:pt x="34173" y="50116"/>
                    <a:pt x="34222" y="48757"/>
                    <a:pt x="34271" y="47410"/>
                  </a:cubicBezTo>
                  <a:cubicBezTo>
                    <a:pt x="34320" y="46112"/>
                    <a:pt x="34369" y="44827"/>
                    <a:pt x="34418" y="43541"/>
                  </a:cubicBezTo>
                  <a:cubicBezTo>
                    <a:pt x="34467" y="42158"/>
                    <a:pt x="34516" y="40762"/>
                    <a:pt x="34565" y="39378"/>
                  </a:cubicBezTo>
                  <a:cubicBezTo>
                    <a:pt x="34590" y="38717"/>
                    <a:pt x="34614" y="38056"/>
                    <a:pt x="34639" y="37407"/>
                  </a:cubicBezTo>
                  <a:cubicBezTo>
                    <a:pt x="34688" y="36011"/>
                    <a:pt x="34737" y="34628"/>
                    <a:pt x="34798" y="33232"/>
                  </a:cubicBezTo>
                  <a:cubicBezTo>
                    <a:pt x="34810" y="32656"/>
                    <a:pt x="34847" y="32069"/>
                    <a:pt x="34871" y="31493"/>
                  </a:cubicBezTo>
                  <a:cubicBezTo>
                    <a:pt x="34920" y="30097"/>
                    <a:pt x="34969" y="28714"/>
                    <a:pt x="35018" y="27318"/>
                  </a:cubicBezTo>
                  <a:cubicBezTo>
                    <a:pt x="35055" y="26179"/>
                    <a:pt x="35067" y="25041"/>
                    <a:pt x="35092" y="23890"/>
                  </a:cubicBezTo>
                  <a:cubicBezTo>
                    <a:pt x="35092" y="23828"/>
                    <a:pt x="35092" y="23767"/>
                    <a:pt x="35104" y="23706"/>
                  </a:cubicBezTo>
                  <a:cubicBezTo>
                    <a:pt x="35202" y="23057"/>
                    <a:pt x="35349" y="22396"/>
                    <a:pt x="34675" y="21931"/>
                  </a:cubicBezTo>
                  <a:cubicBezTo>
                    <a:pt x="34626" y="21894"/>
                    <a:pt x="34602" y="21808"/>
                    <a:pt x="34565" y="21747"/>
                  </a:cubicBezTo>
                  <a:cubicBezTo>
                    <a:pt x="34418" y="21380"/>
                    <a:pt x="34198" y="21110"/>
                    <a:pt x="33806" y="20976"/>
                  </a:cubicBezTo>
                  <a:cubicBezTo>
                    <a:pt x="33377" y="20829"/>
                    <a:pt x="32949" y="20657"/>
                    <a:pt x="32582" y="20400"/>
                  </a:cubicBezTo>
                  <a:cubicBezTo>
                    <a:pt x="31985" y="19995"/>
                    <a:pt x="31379" y="19720"/>
                    <a:pt x="30667" y="19720"/>
                  </a:cubicBezTo>
                  <a:cubicBezTo>
                    <a:pt x="30561" y="19720"/>
                    <a:pt x="30452" y="19726"/>
                    <a:pt x="30341" y="19739"/>
                  </a:cubicBezTo>
                  <a:cubicBezTo>
                    <a:pt x="30338" y="19739"/>
                    <a:pt x="30334" y="19739"/>
                    <a:pt x="30331" y="19739"/>
                  </a:cubicBezTo>
                  <a:cubicBezTo>
                    <a:pt x="30204" y="19739"/>
                    <a:pt x="29949" y="19528"/>
                    <a:pt x="29949" y="19408"/>
                  </a:cubicBezTo>
                  <a:cubicBezTo>
                    <a:pt x="29949" y="18894"/>
                    <a:pt x="29594" y="18747"/>
                    <a:pt x="29239" y="18551"/>
                  </a:cubicBezTo>
                  <a:cubicBezTo>
                    <a:pt x="28908" y="18355"/>
                    <a:pt x="28615" y="18086"/>
                    <a:pt x="28333" y="17829"/>
                  </a:cubicBezTo>
                  <a:cubicBezTo>
                    <a:pt x="28174" y="17694"/>
                    <a:pt x="28088" y="17474"/>
                    <a:pt x="27917" y="17351"/>
                  </a:cubicBezTo>
                  <a:cubicBezTo>
                    <a:pt x="27219" y="16874"/>
                    <a:pt x="26545" y="16372"/>
                    <a:pt x="25811" y="15956"/>
                  </a:cubicBezTo>
                  <a:cubicBezTo>
                    <a:pt x="25235" y="15637"/>
                    <a:pt x="25088" y="15135"/>
                    <a:pt x="24978" y="14572"/>
                  </a:cubicBezTo>
                  <a:cubicBezTo>
                    <a:pt x="24917" y="14278"/>
                    <a:pt x="25003" y="14046"/>
                    <a:pt x="25321" y="13911"/>
                  </a:cubicBezTo>
                  <a:cubicBezTo>
                    <a:pt x="25407" y="13874"/>
                    <a:pt x="25468" y="13776"/>
                    <a:pt x="25529" y="13690"/>
                  </a:cubicBezTo>
                  <a:cubicBezTo>
                    <a:pt x="25982" y="13140"/>
                    <a:pt x="26178" y="12393"/>
                    <a:pt x="26839" y="12013"/>
                  </a:cubicBezTo>
                  <a:cubicBezTo>
                    <a:pt x="26876" y="11976"/>
                    <a:pt x="26900" y="11915"/>
                    <a:pt x="26925" y="11854"/>
                  </a:cubicBezTo>
                  <a:cubicBezTo>
                    <a:pt x="27023" y="11462"/>
                    <a:pt x="27121" y="11058"/>
                    <a:pt x="27243" y="10605"/>
                  </a:cubicBezTo>
                  <a:cubicBezTo>
                    <a:pt x="26925" y="10409"/>
                    <a:pt x="26827" y="10054"/>
                    <a:pt x="26925" y="9613"/>
                  </a:cubicBezTo>
                  <a:cubicBezTo>
                    <a:pt x="26974" y="9368"/>
                    <a:pt x="26962" y="9099"/>
                    <a:pt x="27011" y="8854"/>
                  </a:cubicBezTo>
                  <a:cubicBezTo>
                    <a:pt x="27060" y="8524"/>
                    <a:pt x="27121" y="8230"/>
                    <a:pt x="27537" y="8119"/>
                  </a:cubicBezTo>
                  <a:cubicBezTo>
                    <a:pt x="27978" y="8009"/>
                    <a:pt x="28370" y="7752"/>
                    <a:pt x="28786" y="7605"/>
                  </a:cubicBezTo>
                  <a:cubicBezTo>
                    <a:pt x="28835" y="7590"/>
                    <a:pt x="28889" y="7583"/>
                    <a:pt x="28946" y="7583"/>
                  </a:cubicBezTo>
                  <a:cubicBezTo>
                    <a:pt x="29074" y="7583"/>
                    <a:pt x="29214" y="7619"/>
                    <a:pt x="29325" y="7679"/>
                  </a:cubicBezTo>
                  <a:cubicBezTo>
                    <a:pt x="29393" y="7713"/>
                    <a:pt x="29449" y="7730"/>
                    <a:pt x="29493" y="7730"/>
                  </a:cubicBezTo>
                  <a:cubicBezTo>
                    <a:pt x="29577" y="7730"/>
                    <a:pt x="29619" y="7668"/>
                    <a:pt x="29619" y="7532"/>
                  </a:cubicBezTo>
                  <a:cubicBezTo>
                    <a:pt x="29619" y="7311"/>
                    <a:pt x="29594" y="7067"/>
                    <a:pt x="29557" y="6846"/>
                  </a:cubicBezTo>
                  <a:cubicBezTo>
                    <a:pt x="29521" y="6552"/>
                    <a:pt x="29606" y="6344"/>
                    <a:pt x="29876" y="6209"/>
                  </a:cubicBezTo>
                  <a:cubicBezTo>
                    <a:pt x="30023" y="6136"/>
                    <a:pt x="30170" y="6001"/>
                    <a:pt x="30268" y="5867"/>
                  </a:cubicBezTo>
                  <a:cubicBezTo>
                    <a:pt x="30610" y="5450"/>
                    <a:pt x="30721" y="4850"/>
                    <a:pt x="31320" y="4679"/>
                  </a:cubicBezTo>
                  <a:cubicBezTo>
                    <a:pt x="31270" y="4504"/>
                    <a:pt x="31197" y="4402"/>
                    <a:pt x="31078" y="4402"/>
                  </a:cubicBezTo>
                  <a:cubicBezTo>
                    <a:pt x="31023" y="4402"/>
                    <a:pt x="30958" y="4424"/>
                    <a:pt x="30880" y="4471"/>
                  </a:cubicBezTo>
                  <a:cubicBezTo>
                    <a:pt x="30783" y="4530"/>
                    <a:pt x="30694" y="4558"/>
                    <a:pt x="30615" y="4558"/>
                  </a:cubicBezTo>
                  <a:cubicBezTo>
                    <a:pt x="30465" y="4558"/>
                    <a:pt x="30348" y="4455"/>
                    <a:pt x="30268" y="4263"/>
                  </a:cubicBezTo>
                  <a:cubicBezTo>
                    <a:pt x="30170" y="4055"/>
                    <a:pt x="30072" y="3846"/>
                    <a:pt x="29998" y="3675"/>
                  </a:cubicBezTo>
                  <a:cubicBezTo>
                    <a:pt x="29766" y="3699"/>
                    <a:pt x="29582" y="3724"/>
                    <a:pt x="29349" y="3761"/>
                  </a:cubicBezTo>
                  <a:cubicBezTo>
                    <a:pt x="29521" y="4042"/>
                    <a:pt x="29729" y="4312"/>
                    <a:pt x="29508" y="4618"/>
                  </a:cubicBezTo>
                  <a:cubicBezTo>
                    <a:pt x="29337" y="4863"/>
                    <a:pt x="29190" y="5218"/>
                    <a:pt x="28945" y="5291"/>
                  </a:cubicBezTo>
                  <a:cubicBezTo>
                    <a:pt x="28802" y="5341"/>
                    <a:pt x="28634" y="5366"/>
                    <a:pt x="28464" y="5366"/>
                  </a:cubicBezTo>
                  <a:cubicBezTo>
                    <a:pt x="28257" y="5366"/>
                    <a:pt x="28048" y="5328"/>
                    <a:pt x="27880" y="5254"/>
                  </a:cubicBezTo>
                  <a:cubicBezTo>
                    <a:pt x="27611" y="5144"/>
                    <a:pt x="27451" y="4777"/>
                    <a:pt x="27231" y="4520"/>
                  </a:cubicBezTo>
                  <a:cubicBezTo>
                    <a:pt x="27024" y="4609"/>
                    <a:pt x="26865" y="4689"/>
                    <a:pt x="26724" y="4689"/>
                  </a:cubicBezTo>
                  <a:cubicBezTo>
                    <a:pt x="26556" y="4689"/>
                    <a:pt x="26412" y="4577"/>
                    <a:pt x="26239" y="4238"/>
                  </a:cubicBezTo>
                  <a:cubicBezTo>
                    <a:pt x="26161" y="4082"/>
                    <a:pt x="25992" y="4012"/>
                    <a:pt x="25817" y="4012"/>
                  </a:cubicBezTo>
                  <a:cubicBezTo>
                    <a:pt x="25635" y="4012"/>
                    <a:pt x="25445" y="4088"/>
                    <a:pt x="25345" y="4226"/>
                  </a:cubicBezTo>
                  <a:cubicBezTo>
                    <a:pt x="25272" y="4336"/>
                    <a:pt x="25137" y="4459"/>
                    <a:pt x="25015" y="4459"/>
                  </a:cubicBezTo>
                  <a:cubicBezTo>
                    <a:pt x="24836" y="4466"/>
                    <a:pt x="24655" y="4479"/>
                    <a:pt x="24477" y="4479"/>
                  </a:cubicBezTo>
                  <a:cubicBezTo>
                    <a:pt x="24058" y="4479"/>
                    <a:pt x="23655" y="4408"/>
                    <a:pt x="23337" y="4030"/>
                  </a:cubicBezTo>
                  <a:cubicBezTo>
                    <a:pt x="23264" y="3944"/>
                    <a:pt x="23178" y="3871"/>
                    <a:pt x="23080" y="3822"/>
                  </a:cubicBezTo>
                  <a:cubicBezTo>
                    <a:pt x="22854" y="3703"/>
                    <a:pt x="22703" y="3413"/>
                    <a:pt x="22411" y="3413"/>
                  </a:cubicBezTo>
                  <a:cubicBezTo>
                    <a:pt x="22371" y="3413"/>
                    <a:pt x="22329" y="3418"/>
                    <a:pt x="22284" y="3430"/>
                  </a:cubicBezTo>
                  <a:cubicBezTo>
                    <a:pt x="22247" y="3439"/>
                    <a:pt x="22204" y="3443"/>
                    <a:pt x="22160" y="3443"/>
                  </a:cubicBezTo>
                  <a:cubicBezTo>
                    <a:pt x="22087" y="3443"/>
                    <a:pt x="22010" y="3433"/>
                    <a:pt x="21942" y="3418"/>
                  </a:cubicBezTo>
                  <a:cubicBezTo>
                    <a:pt x="21366" y="3308"/>
                    <a:pt x="20754" y="3234"/>
                    <a:pt x="20203" y="3026"/>
                  </a:cubicBezTo>
                  <a:cubicBezTo>
                    <a:pt x="19701" y="2855"/>
                    <a:pt x="19028" y="3051"/>
                    <a:pt x="18795" y="2426"/>
                  </a:cubicBezTo>
                  <a:cubicBezTo>
                    <a:pt x="18409" y="2455"/>
                    <a:pt x="18046" y="2514"/>
                    <a:pt x="17700" y="2514"/>
                  </a:cubicBezTo>
                  <a:cubicBezTo>
                    <a:pt x="17607" y="2514"/>
                    <a:pt x="17515" y="2510"/>
                    <a:pt x="17424" y="2500"/>
                  </a:cubicBezTo>
                  <a:cubicBezTo>
                    <a:pt x="17007" y="2463"/>
                    <a:pt x="16591" y="2316"/>
                    <a:pt x="16187" y="2157"/>
                  </a:cubicBezTo>
                  <a:cubicBezTo>
                    <a:pt x="16028" y="2108"/>
                    <a:pt x="15881" y="1949"/>
                    <a:pt x="15771" y="1802"/>
                  </a:cubicBezTo>
                  <a:cubicBezTo>
                    <a:pt x="15587" y="1532"/>
                    <a:pt x="15452" y="1238"/>
                    <a:pt x="15281" y="932"/>
                  </a:cubicBezTo>
                  <a:cubicBezTo>
                    <a:pt x="15158" y="1006"/>
                    <a:pt x="15048" y="1067"/>
                    <a:pt x="14950" y="1128"/>
                  </a:cubicBezTo>
                  <a:cubicBezTo>
                    <a:pt x="14738" y="1272"/>
                    <a:pt x="14604" y="1345"/>
                    <a:pt x="14483" y="1345"/>
                  </a:cubicBezTo>
                  <a:cubicBezTo>
                    <a:pt x="14347" y="1345"/>
                    <a:pt x="14227" y="1250"/>
                    <a:pt x="14032" y="1055"/>
                  </a:cubicBezTo>
                  <a:cubicBezTo>
                    <a:pt x="13726" y="761"/>
                    <a:pt x="13432" y="455"/>
                    <a:pt x="13126" y="161"/>
                  </a:cubicBezTo>
                  <a:cubicBezTo>
                    <a:pt x="13068" y="103"/>
                    <a:pt x="12999" y="1"/>
                    <a:pt x="12940" y="1"/>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10" name="Google Shape;9626;p123">
              <a:extLst>
                <a:ext uri="{FF2B5EF4-FFF2-40B4-BE49-F238E27FC236}">
                  <a16:creationId xmlns:a16="http://schemas.microsoft.com/office/drawing/2014/main" id="{EF9E3D3A-01A8-3731-C167-7E43E8C5A767}"/>
                </a:ext>
              </a:extLst>
            </p:cNvPr>
            <p:cNvSpPr>
              <a:spLocks noChangeAspect="1"/>
            </p:cNvSpPr>
            <p:nvPr/>
          </p:nvSpPr>
          <p:spPr>
            <a:xfrm>
              <a:off x="10646038" y="5311974"/>
              <a:ext cx="453889" cy="501248"/>
            </a:xfrm>
            <a:custGeom>
              <a:avLst/>
              <a:gdLst/>
              <a:ahLst/>
              <a:cxnLst/>
              <a:rect l="l" t="t" r="r" b="b"/>
              <a:pathLst>
                <a:path w="12440" h="13738" extrusionOk="0">
                  <a:moveTo>
                    <a:pt x="11877" y="2033"/>
                  </a:moveTo>
                  <a:cubicBezTo>
                    <a:pt x="11436" y="1469"/>
                    <a:pt x="11314" y="1445"/>
                    <a:pt x="10665" y="1702"/>
                  </a:cubicBezTo>
                  <a:cubicBezTo>
                    <a:pt x="10101" y="1935"/>
                    <a:pt x="9550" y="2241"/>
                    <a:pt x="8901" y="2167"/>
                  </a:cubicBezTo>
                  <a:cubicBezTo>
                    <a:pt x="7934" y="2045"/>
                    <a:pt x="7040" y="2314"/>
                    <a:pt x="6159" y="2682"/>
                  </a:cubicBezTo>
                  <a:cubicBezTo>
                    <a:pt x="6085" y="2718"/>
                    <a:pt x="5963" y="2718"/>
                    <a:pt x="5902" y="2682"/>
                  </a:cubicBezTo>
                  <a:cubicBezTo>
                    <a:pt x="5424" y="2437"/>
                    <a:pt x="4947" y="2180"/>
                    <a:pt x="4481" y="1935"/>
                  </a:cubicBezTo>
                  <a:cubicBezTo>
                    <a:pt x="3404" y="1347"/>
                    <a:pt x="2326" y="759"/>
                    <a:pt x="1237" y="196"/>
                  </a:cubicBezTo>
                  <a:cubicBezTo>
                    <a:pt x="845" y="0"/>
                    <a:pt x="576" y="147"/>
                    <a:pt x="465" y="563"/>
                  </a:cubicBezTo>
                  <a:cubicBezTo>
                    <a:pt x="416" y="784"/>
                    <a:pt x="331" y="980"/>
                    <a:pt x="282" y="1200"/>
                  </a:cubicBezTo>
                  <a:cubicBezTo>
                    <a:pt x="196" y="1543"/>
                    <a:pt x="0" y="1910"/>
                    <a:pt x="74" y="2216"/>
                  </a:cubicBezTo>
                  <a:cubicBezTo>
                    <a:pt x="331" y="3171"/>
                    <a:pt x="674" y="4126"/>
                    <a:pt x="1029" y="5057"/>
                  </a:cubicBezTo>
                  <a:cubicBezTo>
                    <a:pt x="1322" y="5816"/>
                    <a:pt x="1702" y="6538"/>
                    <a:pt x="2020" y="7285"/>
                  </a:cubicBezTo>
                  <a:cubicBezTo>
                    <a:pt x="2069" y="7395"/>
                    <a:pt x="2057" y="7555"/>
                    <a:pt x="2020" y="7689"/>
                  </a:cubicBezTo>
                  <a:cubicBezTo>
                    <a:pt x="1898" y="8081"/>
                    <a:pt x="1665" y="8436"/>
                    <a:pt x="1886" y="8901"/>
                  </a:cubicBezTo>
                  <a:cubicBezTo>
                    <a:pt x="2461" y="10150"/>
                    <a:pt x="3000" y="11424"/>
                    <a:pt x="3526" y="12685"/>
                  </a:cubicBezTo>
                  <a:cubicBezTo>
                    <a:pt x="3661" y="13015"/>
                    <a:pt x="3881" y="13126"/>
                    <a:pt x="4188" y="13089"/>
                  </a:cubicBezTo>
                  <a:cubicBezTo>
                    <a:pt x="4836" y="13040"/>
                    <a:pt x="5424" y="13175"/>
                    <a:pt x="5975" y="13530"/>
                  </a:cubicBezTo>
                  <a:cubicBezTo>
                    <a:pt x="6281" y="13738"/>
                    <a:pt x="6477" y="13591"/>
                    <a:pt x="6624" y="13309"/>
                  </a:cubicBezTo>
                  <a:cubicBezTo>
                    <a:pt x="6771" y="13003"/>
                    <a:pt x="6906" y="12709"/>
                    <a:pt x="7077" y="12428"/>
                  </a:cubicBezTo>
                  <a:cubicBezTo>
                    <a:pt x="7138" y="12317"/>
                    <a:pt x="7298" y="12207"/>
                    <a:pt x="7395" y="12220"/>
                  </a:cubicBezTo>
                  <a:cubicBezTo>
                    <a:pt x="7714" y="12232"/>
                    <a:pt x="7861" y="12085"/>
                    <a:pt x="7971" y="11815"/>
                  </a:cubicBezTo>
                  <a:cubicBezTo>
                    <a:pt x="8155" y="11362"/>
                    <a:pt x="8363" y="10922"/>
                    <a:pt x="8571" y="10469"/>
                  </a:cubicBezTo>
                  <a:cubicBezTo>
                    <a:pt x="8877" y="10579"/>
                    <a:pt x="9110" y="10677"/>
                    <a:pt x="9355" y="10763"/>
                  </a:cubicBezTo>
                  <a:cubicBezTo>
                    <a:pt x="9710" y="10885"/>
                    <a:pt x="9942" y="10775"/>
                    <a:pt x="10065" y="10395"/>
                  </a:cubicBezTo>
                  <a:cubicBezTo>
                    <a:pt x="10322" y="9648"/>
                    <a:pt x="10554" y="8889"/>
                    <a:pt x="10824" y="8142"/>
                  </a:cubicBezTo>
                  <a:cubicBezTo>
                    <a:pt x="10910" y="7910"/>
                    <a:pt x="11105" y="7702"/>
                    <a:pt x="11277" y="7518"/>
                  </a:cubicBezTo>
                  <a:cubicBezTo>
                    <a:pt x="11546" y="7212"/>
                    <a:pt x="11877" y="6967"/>
                    <a:pt x="11865" y="6502"/>
                  </a:cubicBezTo>
                  <a:cubicBezTo>
                    <a:pt x="11852" y="5302"/>
                    <a:pt x="11987" y="4114"/>
                    <a:pt x="12330" y="2963"/>
                  </a:cubicBezTo>
                  <a:cubicBezTo>
                    <a:pt x="12440" y="2608"/>
                    <a:pt x="12256" y="2412"/>
                    <a:pt x="12073" y="2192"/>
                  </a:cubicBezTo>
                  <a:cubicBezTo>
                    <a:pt x="12011" y="2131"/>
                    <a:pt x="11926" y="2094"/>
                    <a:pt x="11877" y="2033"/>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11" name="Google Shape;9627;p123">
              <a:extLst>
                <a:ext uri="{FF2B5EF4-FFF2-40B4-BE49-F238E27FC236}">
                  <a16:creationId xmlns:a16="http://schemas.microsoft.com/office/drawing/2014/main" id="{6BA3164B-B52E-B7AB-F8BA-42521B68C763}"/>
                </a:ext>
              </a:extLst>
            </p:cNvPr>
            <p:cNvSpPr>
              <a:spLocks noChangeAspect="1"/>
            </p:cNvSpPr>
            <p:nvPr/>
          </p:nvSpPr>
          <p:spPr>
            <a:xfrm>
              <a:off x="11023515" y="5201605"/>
              <a:ext cx="88479" cy="127374"/>
            </a:xfrm>
            <a:custGeom>
              <a:avLst/>
              <a:gdLst/>
              <a:ahLst/>
              <a:cxnLst/>
              <a:rect l="l" t="t" r="r" b="b"/>
              <a:pathLst>
                <a:path w="2425" h="3491" extrusionOk="0">
                  <a:moveTo>
                    <a:pt x="2290" y="1886"/>
                  </a:moveTo>
                  <a:cubicBezTo>
                    <a:pt x="2106" y="1421"/>
                    <a:pt x="1886" y="980"/>
                    <a:pt x="1629" y="552"/>
                  </a:cubicBezTo>
                  <a:cubicBezTo>
                    <a:pt x="1470" y="282"/>
                    <a:pt x="1176" y="1"/>
                    <a:pt x="870" y="185"/>
                  </a:cubicBezTo>
                  <a:cubicBezTo>
                    <a:pt x="527" y="393"/>
                    <a:pt x="294" y="760"/>
                    <a:pt x="37" y="1066"/>
                  </a:cubicBezTo>
                  <a:cubicBezTo>
                    <a:pt x="0" y="1103"/>
                    <a:pt x="61" y="1201"/>
                    <a:pt x="86" y="1274"/>
                  </a:cubicBezTo>
                  <a:cubicBezTo>
                    <a:pt x="319" y="1801"/>
                    <a:pt x="564" y="2315"/>
                    <a:pt x="759" y="2854"/>
                  </a:cubicBezTo>
                  <a:cubicBezTo>
                    <a:pt x="906" y="3270"/>
                    <a:pt x="1127" y="3490"/>
                    <a:pt x="1519" y="3392"/>
                  </a:cubicBezTo>
                  <a:cubicBezTo>
                    <a:pt x="1653" y="3392"/>
                    <a:pt x="1727" y="3392"/>
                    <a:pt x="1800" y="3392"/>
                  </a:cubicBezTo>
                  <a:cubicBezTo>
                    <a:pt x="2204" y="3380"/>
                    <a:pt x="2425" y="3184"/>
                    <a:pt x="2412" y="2780"/>
                  </a:cubicBezTo>
                  <a:cubicBezTo>
                    <a:pt x="2400" y="2486"/>
                    <a:pt x="2400" y="2156"/>
                    <a:pt x="2290" y="1886"/>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sp>
          <p:nvSpPr>
            <p:cNvPr id="12" name="Google Shape;9628;p123">
              <a:extLst>
                <a:ext uri="{FF2B5EF4-FFF2-40B4-BE49-F238E27FC236}">
                  <a16:creationId xmlns:a16="http://schemas.microsoft.com/office/drawing/2014/main" id="{4C9292C8-E393-B3DF-D8DA-19C25D92B7C9}"/>
                </a:ext>
              </a:extLst>
            </p:cNvPr>
            <p:cNvSpPr>
              <a:spLocks noChangeAspect="1"/>
            </p:cNvSpPr>
            <p:nvPr/>
          </p:nvSpPr>
          <p:spPr>
            <a:xfrm>
              <a:off x="10573213" y="5131918"/>
              <a:ext cx="73301" cy="121572"/>
            </a:xfrm>
            <a:custGeom>
              <a:avLst/>
              <a:gdLst/>
              <a:ahLst/>
              <a:cxnLst/>
              <a:rect l="l" t="t" r="r" b="b"/>
              <a:pathLst>
                <a:path w="2009" h="3332" extrusionOk="0">
                  <a:moveTo>
                    <a:pt x="1139" y="50"/>
                  </a:moveTo>
                  <a:cubicBezTo>
                    <a:pt x="613" y="1"/>
                    <a:pt x="343" y="197"/>
                    <a:pt x="245" y="576"/>
                  </a:cubicBezTo>
                  <a:cubicBezTo>
                    <a:pt x="98" y="1201"/>
                    <a:pt x="37" y="1862"/>
                    <a:pt x="13" y="2511"/>
                  </a:cubicBezTo>
                  <a:cubicBezTo>
                    <a:pt x="0" y="2903"/>
                    <a:pt x="343" y="3209"/>
                    <a:pt x="698" y="3270"/>
                  </a:cubicBezTo>
                  <a:cubicBezTo>
                    <a:pt x="1004" y="3331"/>
                    <a:pt x="1433" y="3147"/>
                    <a:pt x="1555" y="2829"/>
                  </a:cubicBezTo>
                  <a:cubicBezTo>
                    <a:pt x="1751" y="2364"/>
                    <a:pt x="1874" y="1886"/>
                    <a:pt x="2008" y="1458"/>
                  </a:cubicBezTo>
                  <a:cubicBezTo>
                    <a:pt x="1923" y="1127"/>
                    <a:pt x="1861" y="882"/>
                    <a:pt x="1800" y="637"/>
                  </a:cubicBezTo>
                  <a:cubicBezTo>
                    <a:pt x="1702" y="295"/>
                    <a:pt x="1506" y="87"/>
                    <a:pt x="1139" y="50"/>
                  </a:cubicBezTo>
                  <a:close/>
                </a:path>
              </a:pathLst>
            </a:custGeom>
            <a:solidFill>
              <a:srgbClr val="CCCCCC"/>
            </a:solidFill>
            <a:ln>
              <a:noFill/>
            </a:ln>
          </p:spPr>
          <p:txBody>
            <a:bodyPr spcFirstLastPara="1" wrap="square" lIns="45713" tIns="45713" rIns="45713" bIns="45713" anchor="ctr" anchorCtr="0">
              <a:noAutofit/>
            </a:bodyPr>
            <a:lstStyle/>
            <a:p>
              <a:endParaRPr lang="en-AU" sz="800">
                <a:cs typeface="Arial" panose="020B0604020202020204" pitchFamily="34" charset="0"/>
              </a:endParaRPr>
            </a:p>
          </p:txBody>
        </p:sp>
      </p:grpSp>
      <p:graphicFrame>
        <p:nvGraphicFramePr>
          <p:cNvPr id="14" name="Table 4" descr="Table stating the response distribution based on user's length of NRS Registration">
            <a:extLst>
              <a:ext uri="{FF2B5EF4-FFF2-40B4-BE49-F238E27FC236}">
                <a16:creationId xmlns:a16="http://schemas.microsoft.com/office/drawing/2014/main" id="{76DAACE7-25D0-D5AE-CB8A-4909FE2EDF97}"/>
              </a:ext>
            </a:extLst>
          </p:cNvPr>
          <p:cNvGraphicFramePr>
            <a:graphicFrameLocks noGrp="1"/>
          </p:cNvGraphicFramePr>
          <p:nvPr>
            <p:extLst>
              <p:ext uri="{D42A27DB-BD31-4B8C-83A1-F6EECF244321}">
                <p14:modId xmlns:p14="http://schemas.microsoft.com/office/powerpoint/2010/main" val="1190098546"/>
              </p:ext>
            </p:extLst>
          </p:nvPr>
        </p:nvGraphicFramePr>
        <p:xfrm>
          <a:off x="4671533" y="1373300"/>
          <a:ext cx="3430310" cy="3529922"/>
        </p:xfrm>
        <a:graphic>
          <a:graphicData uri="http://schemas.openxmlformats.org/drawingml/2006/table">
            <a:tbl>
              <a:tblPr firstRow="1" bandRow="1">
                <a:tableStyleId>{5C22544A-7EE6-4342-B048-85BDC9FD1C3A}</a:tableStyleId>
              </a:tblPr>
              <a:tblGrid>
                <a:gridCol w="2342882">
                  <a:extLst>
                    <a:ext uri="{9D8B030D-6E8A-4147-A177-3AD203B41FA5}">
                      <a16:colId xmlns:a16="http://schemas.microsoft.com/office/drawing/2014/main" val="2604459009"/>
                    </a:ext>
                  </a:extLst>
                </a:gridCol>
                <a:gridCol w="1087428">
                  <a:extLst>
                    <a:ext uri="{9D8B030D-6E8A-4147-A177-3AD203B41FA5}">
                      <a16:colId xmlns:a16="http://schemas.microsoft.com/office/drawing/2014/main" val="101978811"/>
                    </a:ext>
                  </a:extLst>
                </a:gridCol>
              </a:tblGrid>
              <a:tr h="418955">
                <a:tc>
                  <a:txBody>
                    <a:bodyPr/>
                    <a:lstStyle/>
                    <a:p>
                      <a:pPr algn="ctr"/>
                      <a:r>
                        <a:rPr lang="en-AU" sz="1400" b="1" dirty="0">
                          <a:solidFill>
                            <a:schemeClr val="bg1"/>
                          </a:solidFill>
                          <a:latin typeface="Montserrat" pitchFamily="2" charset="77"/>
                        </a:rPr>
                        <a:t>Length of Registration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algn="ctr"/>
                      <a:r>
                        <a:rPr lang="en-AU" sz="1400" b="1" dirty="0">
                          <a:solidFill>
                            <a:schemeClr val="bg1"/>
                          </a:solidFill>
                          <a:latin typeface="Montserrat" pitchFamily="2" charset="77"/>
                        </a:rPr>
                        <a:t>Received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extLst>
                  <a:ext uri="{0D108BD9-81ED-4DB2-BD59-A6C34878D82A}">
                    <a16:rowId xmlns:a16="http://schemas.microsoft.com/office/drawing/2014/main" val="1065100443"/>
                  </a:ext>
                </a:extLst>
              </a:tr>
              <a:tr h="502889">
                <a:tc>
                  <a:txBody>
                    <a:bodyPr/>
                    <a:lstStyle/>
                    <a:p>
                      <a:r>
                        <a:rPr lang="en-AU" sz="1400" dirty="0">
                          <a:latin typeface="Montserrat" pitchFamily="2" charset="77"/>
                        </a:rPr>
                        <a:t>Less than 1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 47</a:t>
                      </a:r>
                    </a:p>
                    <a:p>
                      <a:pPr algn="ctr"/>
                      <a:r>
                        <a:rPr lang="en-AU" sz="1400" dirty="0">
                          <a:latin typeface="Montserrat" pitchFamily="2" charset="77"/>
                        </a:rPr>
                        <a:t>[13.4%]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3117666"/>
                  </a:ext>
                </a:extLst>
              </a:tr>
              <a:tr h="502889">
                <a:tc>
                  <a:txBody>
                    <a:bodyPr/>
                    <a:lstStyle/>
                    <a:p>
                      <a:r>
                        <a:rPr lang="en-AU" sz="1400" dirty="0">
                          <a:latin typeface="Montserrat" pitchFamily="2" charset="77"/>
                        </a:rPr>
                        <a:t>1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19</a:t>
                      </a:r>
                    </a:p>
                    <a:p>
                      <a:pPr algn="ctr"/>
                      <a:r>
                        <a:rPr lang="en-AU" sz="1400" dirty="0">
                          <a:latin typeface="Montserrat" pitchFamily="2" charset="77"/>
                        </a:rPr>
                        <a:t>[12.2%]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9032905"/>
                  </a:ext>
                </a:extLst>
              </a:tr>
              <a:tr h="502889">
                <a:tc>
                  <a:txBody>
                    <a:bodyPr/>
                    <a:lstStyle/>
                    <a:p>
                      <a:r>
                        <a:rPr lang="en-AU" sz="1400" dirty="0">
                          <a:latin typeface="Montserrat" pitchFamily="2" charset="77"/>
                        </a:rPr>
                        <a:t>2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18</a:t>
                      </a:r>
                    </a:p>
                    <a:p>
                      <a:pPr algn="ctr"/>
                      <a:r>
                        <a:rPr lang="en-AU" sz="1400" dirty="0">
                          <a:latin typeface="Montserrat" pitchFamily="2" charset="77"/>
                        </a:rPr>
                        <a:t>[7.9%]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7679511"/>
                  </a:ext>
                </a:extLst>
              </a:tr>
              <a:tr h="502889">
                <a:tc>
                  <a:txBody>
                    <a:bodyPr/>
                    <a:lstStyle/>
                    <a:p>
                      <a:r>
                        <a:rPr lang="en-AU" sz="1400" dirty="0">
                          <a:latin typeface="Montserrat" pitchFamily="2" charset="77"/>
                        </a:rPr>
                        <a:t>3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281</a:t>
                      </a:r>
                    </a:p>
                    <a:p>
                      <a:pPr algn="ctr"/>
                      <a:r>
                        <a:rPr lang="en-AU" sz="1400" dirty="0">
                          <a:latin typeface="Montserrat" pitchFamily="2" charset="77"/>
                        </a:rPr>
                        <a:t>[10.7%]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556164"/>
                  </a:ext>
                </a:extLst>
              </a:tr>
              <a:tr h="502889">
                <a:tc>
                  <a:txBody>
                    <a:bodyPr/>
                    <a:lstStyle/>
                    <a:p>
                      <a:r>
                        <a:rPr lang="en-AU" sz="1400" dirty="0">
                          <a:latin typeface="Montserrat" pitchFamily="2" charset="77"/>
                        </a:rPr>
                        <a:t>4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11</a:t>
                      </a:r>
                    </a:p>
                    <a:p>
                      <a:pPr algn="ctr"/>
                      <a:r>
                        <a:rPr lang="en-AU" sz="1400" dirty="0">
                          <a:latin typeface="Montserrat" pitchFamily="2" charset="77"/>
                        </a:rPr>
                        <a:t>[15.1%]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5266016"/>
                  </a:ext>
                </a:extLst>
              </a:tr>
              <a:tr h="52016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AU" sz="1400" dirty="0">
                          <a:latin typeface="Montserrat" pitchFamily="2" charset="77"/>
                        </a:rPr>
                        <a:t>5 Years and more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67</a:t>
                      </a:r>
                    </a:p>
                    <a:p>
                      <a:pPr algn="ctr"/>
                      <a:r>
                        <a:rPr lang="en-AU" sz="1400" dirty="0">
                          <a:latin typeface="Montserrat" pitchFamily="2" charset="77"/>
                        </a:rPr>
                        <a:t>[14.2%]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9591931"/>
                  </a:ext>
                </a:extLst>
              </a:tr>
            </a:tbl>
          </a:graphicData>
        </a:graphic>
      </p:graphicFrame>
      <p:graphicFrame>
        <p:nvGraphicFramePr>
          <p:cNvPr id="15" name="Table 14" descr="Table showing the responses distributions based on States and Territories of Australia">
            <a:extLst>
              <a:ext uri="{FF2B5EF4-FFF2-40B4-BE49-F238E27FC236}">
                <a16:creationId xmlns:a16="http://schemas.microsoft.com/office/drawing/2014/main" id="{EB24F8A9-52BC-98D7-2A7A-94C1FEADBB57}"/>
              </a:ext>
            </a:extLst>
          </p:cNvPr>
          <p:cNvGraphicFramePr>
            <a:graphicFrameLocks noGrp="1"/>
          </p:cNvGraphicFramePr>
          <p:nvPr>
            <p:extLst>
              <p:ext uri="{D42A27DB-BD31-4B8C-83A1-F6EECF244321}">
                <p14:modId xmlns:p14="http://schemas.microsoft.com/office/powerpoint/2010/main" val="287906627"/>
              </p:ext>
            </p:extLst>
          </p:nvPr>
        </p:nvGraphicFramePr>
        <p:xfrm>
          <a:off x="8313329" y="1377409"/>
          <a:ext cx="3648299" cy="3525814"/>
        </p:xfrm>
        <a:graphic>
          <a:graphicData uri="http://schemas.openxmlformats.org/drawingml/2006/table">
            <a:tbl>
              <a:tblPr firstRow="1" bandRow="1">
                <a:tableStyleId>{5C22544A-7EE6-4342-B048-85BDC9FD1C3A}</a:tableStyleId>
              </a:tblPr>
              <a:tblGrid>
                <a:gridCol w="2574893">
                  <a:extLst>
                    <a:ext uri="{9D8B030D-6E8A-4147-A177-3AD203B41FA5}">
                      <a16:colId xmlns:a16="http://schemas.microsoft.com/office/drawing/2014/main" val="77087083"/>
                    </a:ext>
                  </a:extLst>
                </a:gridCol>
                <a:gridCol w="1073406">
                  <a:extLst>
                    <a:ext uri="{9D8B030D-6E8A-4147-A177-3AD203B41FA5}">
                      <a16:colId xmlns:a16="http://schemas.microsoft.com/office/drawing/2014/main" val="3124546407"/>
                    </a:ext>
                  </a:extLst>
                </a:gridCol>
              </a:tblGrid>
              <a:tr h="451278">
                <a:tc>
                  <a:txBody>
                    <a:bodyPr/>
                    <a:lstStyle/>
                    <a:p>
                      <a:pPr algn="ctr"/>
                      <a:r>
                        <a:rPr lang="en-AU" sz="1400" b="1" dirty="0">
                          <a:solidFill>
                            <a:schemeClr val="bg1"/>
                          </a:solidFill>
                          <a:latin typeface="Montserrat" pitchFamily="2" charset="77"/>
                        </a:rPr>
                        <a:t>States and Territories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algn="ctr"/>
                      <a:r>
                        <a:rPr lang="en-AU" sz="1400" b="1" dirty="0">
                          <a:solidFill>
                            <a:schemeClr val="bg1"/>
                          </a:solidFill>
                          <a:latin typeface="Montserrat" pitchFamily="2" charset="77"/>
                        </a:rPr>
                        <a:t>Received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extLst>
                  <a:ext uri="{0D108BD9-81ED-4DB2-BD59-A6C34878D82A}">
                    <a16:rowId xmlns:a16="http://schemas.microsoft.com/office/drawing/2014/main" val="2238469150"/>
                  </a:ext>
                </a:extLst>
              </a:tr>
              <a:tr h="617755">
                <a:tc>
                  <a:txBody>
                    <a:bodyPr/>
                    <a:lstStyle/>
                    <a:p>
                      <a:pPr algn="l"/>
                      <a:r>
                        <a:rPr lang="en-AU" sz="1400" b="0" dirty="0">
                          <a:solidFill>
                            <a:schemeClr val="tx1"/>
                          </a:solidFill>
                          <a:latin typeface="Montserrat" pitchFamily="2" charset="77"/>
                        </a:rPr>
                        <a:t>New South Wales &amp; Australian Capital Territory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b="0" dirty="0">
                          <a:solidFill>
                            <a:schemeClr val="tx1"/>
                          </a:solidFill>
                          <a:latin typeface="Montserrat" pitchFamily="2" charset="77"/>
                        </a:rPr>
                        <a:t>140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2609991"/>
                  </a:ext>
                </a:extLst>
              </a:tr>
              <a:tr h="409791">
                <a:tc>
                  <a:txBody>
                    <a:bodyPr/>
                    <a:lstStyle/>
                    <a:p>
                      <a:pPr algn="l"/>
                      <a:r>
                        <a:rPr lang="en-AU" sz="1400" dirty="0">
                          <a:latin typeface="Montserrat" pitchFamily="2" charset="77"/>
                        </a:rPr>
                        <a:t>Victoria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5484906"/>
                  </a:ext>
                </a:extLst>
              </a:tr>
              <a:tr h="409791">
                <a:tc>
                  <a:txBody>
                    <a:bodyPr/>
                    <a:lstStyle/>
                    <a:p>
                      <a:pPr algn="l"/>
                      <a:r>
                        <a:rPr lang="en-AU" sz="1400" dirty="0">
                          <a:latin typeface="Montserrat" pitchFamily="2" charset="77"/>
                        </a:rPr>
                        <a:t>Queensland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6785155"/>
                  </a:ext>
                </a:extLst>
              </a:tr>
              <a:tr h="409791">
                <a:tc>
                  <a:txBody>
                    <a:bodyPr/>
                    <a:lstStyle/>
                    <a:p>
                      <a:pPr algn="l"/>
                      <a:r>
                        <a:rPr lang="en-AU" sz="1400" dirty="0">
                          <a:latin typeface="Montserrat" pitchFamily="2" charset="77"/>
                        </a:rPr>
                        <a:t>Western Australia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2132557"/>
                  </a:ext>
                </a:extLst>
              </a:tr>
              <a:tr h="409791">
                <a:tc>
                  <a:txBody>
                    <a:bodyPr/>
                    <a:lstStyle/>
                    <a:p>
                      <a:pPr algn="l"/>
                      <a:r>
                        <a:rPr lang="en-AU" sz="1400" dirty="0">
                          <a:latin typeface="Montserrat" pitchFamily="2" charset="77"/>
                        </a:rPr>
                        <a:t>South Australia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9357896"/>
                  </a:ext>
                </a:extLst>
              </a:tr>
              <a:tr h="407826">
                <a:tc>
                  <a:txBody>
                    <a:bodyPr/>
                    <a:lstStyle/>
                    <a:p>
                      <a:pPr algn="l"/>
                      <a:r>
                        <a:rPr lang="en-AU" sz="1400" dirty="0">
                          <a:latin typeface="Montserrat" pitchFamily="2" charset="77"/>
                        </a:rPr>
                        <a:t>Tasmania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9273208"/>
                  </a:ext>
                </a:extLst>
              </a:tr>
              <a:tr h="409791">
                <a:tc>
                  <a:txBody>
                    <a:bodyPr/>
                    <a:lstStyle/>
                    <a:p>
                      <a:pPr algn="l"/>
                      <a:r>
                        <a:rPr lang="en-AU" sz="1400" dirty="0">
                          <a:latin typeface="Montserrat" pitchFamily="2" charset="77"/>
                        </a:rPr>
                        <a:t>Northern Territory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AU" sz="1400" dirty="0">
                          <a:latin typeface="Montserrat" pitchFamily="2" charset="77"/>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6161012"/>
                  </a:ext>
                </a:extLst>
              </a:tr>
            </a:tbl>
          </a:graphicData>
        </a:graphic>
      </p:graphicFrame>
    </p:spTree>
    <p:extLst>
      <p:ext uri="{BB962C8B-B14F-4D97-AF65-F5344CB8AC3E}">
        <p14:creationId xmlns:p14="http://schemas.microsoft.com/office/powerpoint/2010/main" val="44999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82130-ABCA-5061-1337-5F5334296EC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E3DD318-F964-720E-93AE-2AE7EC197B1A}"/>
              </a:ext>
            </a:extLst>
          </p:cNvPr>
          <p:cNvSpPr txBox="1">
            <a:spLocks noGrp="1"/>
          </p:cNvSpPr>
          <p:nvPr>
            <p:ph type="title"/>
          </p:nvPr>
        </p:nvSpPr>
        <p:spPr>
          <a:xfrm>
            <a:off x="413943" y="295892"/>
            <a:ext cx="6738620" cy="513715"/>
          </a:xfrm>
          <a:prstGeom prst="rect">
            <a:avLst/>
          </a:prstGeom>
        </p:spPr>
        <p:txBody>
          <a:bodyPr vert="horz" wrap="square" lIns="0" tIns="13335" rIns="0" bIns="0" rtlCol="0">
            <a:spAutoFit/>
          </a:bodyPr>
          <a:lstStyle/>
          <a:p>
            <a:pPr marL="247650">
              <a:lnSpc>
                <a:spcPct val="100000"/>
              </a:lnSpc>
              <a:spcBef>
                <a:spcPts val="105"/>
              </a:spcBef>
            </a:pPr>
            <a:r>
              <a:rPr lang="en-US" spc="-55" dirty="0">
                <a:solidFill>
                  <a:srgbClr val="004662"/>
                </a:solidFill>
                <a:latin typeface="Montserrat" pitchFamily="2" charset="77"/>
              </a:rPr>
              <a:t>Overall </a:t>
            </a:r>
            <a:r>
              <a:rPr spc="-55" dirty="0">
                <a:solidFill>
                  <a:srgbClr val="004662"/>
                </a:solidFill>
                <a:latin typeface="Montserrat" pitchFamily="2" charset="77"/>
              </a:rPr>
              <a:t>Survey</a:t>
            </a:r>
            <a:r>
              <a:rPr lang="en-US" spc="-55" dirty="0">
                <a:solidFill>
                  <a:srgbClr val="004662"/>
                </a:solidFill>
                <a:latin typeface="Montserrat" pitchFamily="2" charset="77"/>
              </a:rPr>
              <a:t>s’</a:t>
            </a:r>
            <a:r>
              <a:rPr spc="-95" dirty="0">
                <a:solidFill>
                  <a:srgbClr val="004662"/>
                </a:solidFill>
                <a:latin typeface="Montserrat" pitchFamily="2" charset="77"/>
              </a:rPr>
              <a:t> </a:t>
            </a:r>
            <a:r>
              <a:rPr lang="en-US" spc="-55" dirty="0">
                <a:solidFill>
                  <a:srgbClr val="004662"/>
                </a:solidFill>
                <a:latin typeface="Montserrat" pitchFamily="2" charset="77"/>
              </a:rPr>
              <a:t>Response</a:t>
            </a:r>
            <a:endParaRPr spc="-30" dirty="0">
              <a:solidFill>
                <a:srgbClr val="004662"/>
              </a:solidFill>
              <a:latin typeface="Montserrat" pitchFamily="2" charset="77"/>
            </a:endParaRPr>
          </a:p>
        </p:txBody>
      </p:sp>
      <p:sp>
        <p:nvSpPr>
          <p:cNvPr id="40" name="object 40">
            <a:extLst>
              <a:ext uri="{FF2B5EF4-FFF2-40B4-BE49-F238E27FC236}">
                <a16:creationId xmlns:a16="http://schemas.microsoft.com/office/drawing/2014/main" id="{868C1028-2BD9-C283-580C-E0D3EE196D11}"/>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graphicFrame>
        <p:nvGraphicFramePr>
          <p:cNvPr id="3" name="Table 16">
            <a:extLst>
              <a:ext uri="{FF2B5EF4-FFF2-40B4-BE49-F238E27FC236}">
                <a16:creationId xmlns:a16="http://schemas.microsoft.com/office/drawing/2014/main" id="{D4C4F710-AFF8-EB23-83F5-A71ABAC5B730}"/>
              </a:ext>
            </a:extLst>
          </p:cNvPr>
          <p:cNvGraphicFramePr>
            <a:graphicFrameLocks noGrp="1"/>
          </p:cNvGraphicFramePr>
          <p:nvPr>
            <p:extLst>
              <p:ext uri="{D42A27DB-BD31-4B8C-83A1-F6EECF244321}">
                <p14:modId xmlns:p14="http://schemas.microsoft.com/office/powerpoint/2010/main" val="60412282"/>
              </p:ext>
            </p:extLst>
          </p:nvPr>
        </p:nvGraphicFramePr>
        <p:xfrm>
          <a:off x="669852" y="1039226"/>
          <a:ext cx="11150773" cy="4360703"/>
        </p:xfrm>
        <a:graphic>
          <a:graphicData uri="http://schemas.openxmlformats.org/drawingml/2006/table">
            <a:tbl>
              <a:tblPr firstRow="1" bandRow="1">
                <a:tableStyleId>{5C22544A-7EE6-4342-B048-85BDC9FD1C3A}</a:tableStyleId>
              </a:tblPr>
              <a:tblGrid>
                <a:gridCol w="1673566">
                  <a:extLst>
                    <a:ext uri="{9D8B030D-6E8A-4147-A177-3AD203B41FA5}">
                      <a16:colId xmlns:a16="http://schemas.microsoft.com/office/drawing/2014/main" val="1167758780"/>
                    </a:ext>
                  </a:extLst>
                </a:gridCol>
                <a:gridCol w="1239755">
                  <a:extLst>
                    <a:ext uri="{9D8B030D-6E8A-4147-A177-3AD203B41FA5}">
                      <a16:colId xmlns:a16="http://schemas.microsoft.com/office/drawing/2014/main" val="1043867421"/>
                    </a:ext>
                  </a:extLst>
                </a:gridCol>
                <a:gridCol w="1318437">
                  <a:extLst>
                    <a:ext uri="{9D8B030D-6E8A-4147-A177-3AD203B41FA5}">
                      <a16:colId xmlns:a16="http://schemas.microsoft.com/office/drawing/2014/main" val="205151171"/>
                    </a:ext>
                  </a:extLst>
                </a:gridCol>
                <a:gridCol w="1435395">
                  <a:extLst>
                    <a:ext uri="{9D8B030D-6E8A-4147-A177-3AD203B41FA5}">
                      <a16:colId xmlns:a16="http://schemas.microsoft.com/office/drawing/2014/main" val="2486073452"/>
                    </a:ext>
                  </a:extLst>
                </a:gridCol>
                <a:gridCol w="1350335">
                  <a:extLst>
                    <a:ext uri="{9D8B030D-6E8A-4147-A177-3AD203B41FA5}">
                      <a16:colId xmlns:a16="http://schemas.microsoft.com/office/drawing/2014/main" val="3671393364"/>
                    </a:ext>
                  </a:extLst>
                </a:gridCol>
                <a:gridCol w="1414130">
                  <a:extLst>
                    <a:ext uri="{9D8B030D-6E8A-4147-A177-3AD203B41FA5}">
                      <a16:colId xmlns:a16="http://schemas.microsoft.com/office/drawing/2014/main" val="2739465765"/>
                    </a:ext>
                  </a:extLst>
                </a:gridCol>
                <a:gridCol w="1233377">
                  <a:extLst>
                    <a:ext uri="{9D8B030D-6E8A-4147-A177-3AD203B41FA5}">
                      <a16:colId xmlns:a16="http://schemas.microsoft.com/office/drawing/2014/main" val="702397160"/>
                    </a:ext>
                  </a:extLst>
                </a:gridCol>
                <a:gridCol w="1485778">
                  <a:extLst>
                    <a:ext uri="{9D8B030D-6E8A-4147-A177-3AD203B41FA5}">
                      <a16:colId xmlns:a16="http://schemas.microsoft.com/office/drawing/2014/main" val="2644521667"/>
                    </a:ext>
                  </a:extLst>
                </a:gridCol>
              </a:tblGrid>
              <a:tr h="1608281">
                <a:tc>
                  <a:txBody>
                    <a:bodyPr/>
                    <a:lstStyle/>
                    <a:p>
                      <a:r>
                        <a:rPr lang="en-AU" sz="1400" b="0" dirty="0">
                          <a:latin typeface="Montserrat" pitchFamily="2" charset="77"/>
                          <a:ea typeface="Calibri" panose="020F0502020204030204" pitchFamily="34" charset="0"/>
                          <a:cs typeface="Calibri" panose="020F0502020204030204" pitchFamily="34" charset="0"/>
                        </a:rPr>
                        <a:t>Please rate your experience across the following attributes: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Round 1</a:t>
                      </a:r>
                    </a:p>
                    <a:p>
                      <a:pPr algn="ctr"/>
                      <a:r>
                        <a:rPr lang="en-AU" sz="1200" b="0" dirty="0">
                          <a:latin typeface="Montserrat" pitchFamily="2" charset="77"/>
                          <a:ea typeface="Calibri" panose="020F0502020204030204" pitchFamily="34" charset="0"/>
                          <a:cs typeface="Calibri" panose="020F0502020204030204" pitchFamily="34" charset="0"/>
                        </a:rPr>
                        <a:t>Sample Size: 133</a:t>
                      </a:r>
                    </a:p>
                    <a:p>
                      <a:pPr algn="ctr"/>
                      <a:endParaRPr lang="en-AU" sz="1050" b="0" dirty="0">
                        <a:latin typeface="Montserrat" pitchFamily="2" charset="77"/>
                        <a:ea typeface="Calibri" panose="020F0502020204030204" pitchFamily="34" charset="0"/>
                        <a:cs typeface="Calibri" panose="020F0502020204030204" pitchFamily="34" charset="0"/>
                      </a:endParaRPr>
                    </a:p>
                    <a:p>
                      <a:pPr algn="ctr"/>
                      <a:r>
                        <a:rPr lang="en-AU" sz="1000" b="0" dirty="0">
                          <a:latin typeface="Montserrat" pitchFamily="2" charset="77"/>
                          <a:ea typeface="Calibri" panose="020F0502020204030204" pitchFamily="34" charset="0"/>
                          <a:cs typeface="Calibri" panose="020F0502020204030204" pitchFamily="34" charset="0"/>
                        </a:rPr>
                        <a:t>29 January to</a:t>
                      </a:r>
                    </a:p>
                    <a:p>
                      <a:pPr algn="ctr"/>
                      <a:r>
                        <a:rPr lang="en-AU" sz="1000" b="0" dirty="0">
                          <a:latin typeface="Montserrat" pitchFamily="2" charset="77"/>
                          <a:ea typeface="Calibri" panose="020F0502020204030204" pitchFamily="34" charset="0"/>
                          <a:cs typeface="Calibri" panose="020F0502020204030204" pitchFamily="34" charset="0"/>
                        </a:rPr>
                        <a:t>14 February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Round 2</a:t>
                      </a:r>
                    </a:p>
                    <a:p>
                      <a:pPr algn="ctr"/>
                      <a:r>
                        <a:rPr lang="en-AU" sz="1200" b="0" dirty="0">
                          <a:latin typeface="Montserrat" pitchFamily="2" charset="77"/>
                          <a:ea typeface="Calibri" panose="020F0502020204030204" pitchFamily="34" charset="0"/>
                          <a:cs typeface="Calibri" panose="020F0502020204030204" pitchFamily="34" charset="0"/>
                        </a:rPr>
                        <a:t>Sample Size: 593</a:t>
                      </a:r>
                    </a:p>
                    <a:p>
                      <a:pPr algn="ctr"/>
                      <a:endParaRPr lang="en-AU" sz="1050" b="0" dirty="0">
                        <a:latin typeface="Montserrat" pitchFamily="2" charset="77"/>
                        <a:ea typeface="Calibri" panose="020F0502020204030204" pitchFamily="34" charset="0"/>
                        <a:cs typeface="Calibri" panose="020F0502020204030204" pitchFamily="34" charset="0"/>
                      </a:endParaRPr>
                    </a:p>
                    <a:p>
                      <a:pPr algn="ctr"/>
                      <a:r>
                        <a:rPr lang="en-AU" sz="1000" b="0" dirty="0">
                          <a:latin typeface="Montserrat" pitchFamily="2" charset="77"/>
                          <a:ea typeface="Calibri" panose="020F0502020204030204" pitchFamily="34" charset="0"/>
                          <a:cs typeface="Calibri" panose="020F0502020204030204" pitchFamily="34" charset="0"/>
                        </a:rPr>
                        <a:t>31 January to</a:t>
                      </a:r>
                    </a:p>
                    <a:p>
                      <a:pPr algn="ctr"/>
                      <a:r>
                        <a:rPr lang="en-AU" sz="1000" b="0" dirty="0">
                          <a:latin typeface="Montserrat" pitchFamily="2" charset="77"/>
                          <a:ea typeface="Calibri" panose="020F0502020204030204" pitchFamily="34" charset="0"/>
                          <a:cs typeface="Calibri" panose="020F0502020204030204" pitchFamily="34" charset="0"/>
                        </a:rPr>
                        <a:t>27 February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Round 3</a:t>
                      </a:r>
                    </a:p>
                    <a:p>
                      <a:pPr algn="ctr"/>
                      <a:r>
                        <a:rPr lang="en-AU" sz="1200" b="0" dirty="0">
                          <a:latin typeface="Montserrat" pitchFamily="2" charset="77"/>
                          <a:ea typeface="Calibri" panose="020F0502020204030204" pitchFamily="34" charset="0"/>
                          <a:cs typeface="Calibri" panose="020F0502020204030204" pitchFamily="34" charset="0"/>
                        </a:rPr>
                        <a:t>Sample Size: 893</a:t>
                      </a:r>
                    </a:p>
                    <a:p>
                      <a:pPr algn="ctr"/>
                      <a:endParaRPr lang="en-AU" sz="1050" b="0" dirty="0">
                        <a:latin typeface="Montserrat" pitchFamily="2" charset="77"/>
                        <a:ea typeface="Calibri" panose="020F0502020204030204" pitchFamily="34" charset="0"/>
                        <a:cs typeface="Calibri" panose="020F0502020204030204" pitchFamily="34" charset="0"/>
                      </a:endParaRPr>
                    </a:p>
                    <a:p>
                      <a:pPr algn="ctr"/>
                      <a:r>
                        <a:rPr lang="en-AU" sz="1000" b="0" dirty="0">
                          <a:latin typeface="Montserrat" pitchFamily="2" charset="77"/>
                          <a:ea typeface="Calibri" panose="020F0502020204030204" pitchFamily="34" charset="0"/>
                          <a:cs typeface="Calibri" panose="020F0502020204030204" pitchFamily="34" charset="0"/>
                        </a:rPr>
                        <a:t>24 October to</a:t>
                      </a:r>
                    </a:p>
                    <a:p>
                      <a:pPr algn="ctr"/>
                      <a:r>
                        <a:rPr lang="en-AU" sz="1000" b="0" dirty="0">
                          <a:latin typeface="Montserrat" pitchFamily="2" charset="77"/>
                          <a:ea typeface="Calibri" panose="020F0502020204030204" pitchFamily="34" charset="0"/>
                          <a:cs typeface="Calibri" panose="020F0502020204030204" pitchFamily="34" charset="0"/>
                        </a:rPr>
                        <a:t>20 November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Round 4</a:t>
                      </a:r>
                    </a:p>
                    <a:p>
                      <a:pPr algn="ctr"/>
                      <a:r>
                        <a:rPr lang="en-AU" sz="1200" b="0" dirty="0">
                          <a:latin typeface="Montserrat" pitchFamily="2" charset="77"/>
                          <a:ea typeface="Calibri" panose="020F0502020204030204" pitchFamily="34" charset="0"/>
                          <a:cs typeface="Calibri" panose="020F0502020204030204" pitchFamily="34" charset="0"/>
                        </a:rPr>
                        <a:t>Sample Size: 716</a:t>
                      </a:r>
                    </a:p>
                    <a:p>
                      <a:pPr algn="ctr"/>
                      <a:endParaRPr lang="en-AU" sz="1050" b="0" dirty="0">
                        <a:latin typeface="Montserrat" pitchFamily="2" charset="77"/>
                        <a:ea typeface="Calibri" panose="020F0502020204030204" pitchFamily="34" charset="0"/>
                        <a:cs typeface="Calibri" panose="020F0502020204030204" pitchFamily="34" charset="0"/>
                      </a:endParaRPr>
                    </a:p>
                    <a:p>
                      <a:pPr algn="ctr"/>
                      <a:r>
                        <a:rPr lang="en-AU" sz="1000" b="0" dirty="0">
                          <a:latin typeface="Montserrat" pitchFamily="2" charset="77"/>
                          <a:ea typeface="Calibri" panose="020F0502020204030204" pitchFamily="34" charset="0"/>
                          <a:cs typeface="Calibri" panose="020F0502020204030204" pitchFamily="34" charset="0"/>
                        </a:rPr>
                        <a:t>1 May to</a:t>
                      </a:r>
                    </a:p>
                    <a:p>
                      <a:pPr algn="ctr"/>
                      <a:r>
                        <a:rPr lang="en-AU" sz="1000" b="0" dirty="0">
                          <a:latin typeface="Montserrat" pitchFamily="2" charset="77"/>
                          <a:ea typeface="Calibri" panose="020F0502020204030204" pitchFamily="34" charset="0"/>
                          <a:cs typeface="Calibri" panose="020F0502020204030204" pitchFamily="34" charset="0"/>
                        </a:rPr>
                        <a:t>31 May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Round 5</a:t>
                      </a:r>
                    </a:p>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Sample Size: 730</a:t>
                      </a:r>
                    </a:p>
                    <a:p>
                      <a:pPr marL="0" algn="ctr" defTabSz="914400" rtl="0" eaLnBrk="1" latinLnBrk="0" hangingPunct="1"/>
                      <a:endParaRPr lang="en-AU" sz="1050" b="0" kern="1200" dirty="0">
                        <a:solidFill>
                          <a:schemeClr val="lt1"/>
                        </a:solidFill>
                        <a:latin typeface="Montserrat" pitchFamily="2" charset="77"/>
                        <a:ea typeface="Calibri" panose="020F0502020204030204" pitchFamily="34" charset="0"/>
                        <a:cs typeface="Calibri" panose="020F0502020204030204" pitchFamily="34" charset="0"/>
                      </a:endParaRPr>
                    </a:p>
                    <a:p>
                      <a:pPr marL="0" algn="ctr" defTabSz="914400" rtl="0" eaLnBrk="1" latinLnBrk="0" hangingPunct="1"/>
                      <a:r>
                        <a:rPr lang="en-AU" sz="1000" b="0" kern="1200" dirty="0">
                          <a:solidFill>
                            <a:schemeClr val="lt1"/>
                          </a:solidFill>
                          <a:latin typeface="Montserrat" pitchFamily="2" charset="77"/>
                          <a:ea typeface="Calibri" panose="020F0502020204030204" pitchFamily="34" charset="0"/>
                          <a:cs typeface="Calibri" panose="020F0502020204030204" pitchFamily="34" charset="0"/>
                        </a:rPr>
                        <a:t>1 November to</a:t>
                      </a:r>
                    </a:p>
                    <a:p>
                      <a:pPr marL="0" algn="ctr" defTabSz="914400" rtl="0" eaLnBrk="1" latinLnBrk="0" hangingPunct="1"/>
                      <a:r>
                        <a:rPr lang="en-AU" sz="1000" b="0" kern="1200" dirty="0">
                          <a:solidFill>
                            <a:schemeClr val="lt1"/>
                          </a:solidFill>
                          <a:latin typeface="Montserrat" pitchFamily="2" charset="77"/>
                          <a:ea typeface="Calibri" panose="020F0502020204030204" pitchFamily="34" charset="0"/>
                          <a:cs typeface="Calibri" panose="020F0502020204030204" pitchFamily="34" charset="0"/>
                        </a:rPr>
                        <a:t>30 November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Round 6</a:t>
                      </a:r>
                    </a:p>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Sample Size: 576</a:t>
                      </a:r>
                    </a:p>
                    <a:p>
                      <a:pPr marL="0" algn="ctr" defTabSz="914400" rtl="0" eaLnBrk="1" latinLnBrk="0" hangingPunct="1"/>
                      <a:endParaRPr lang="en-AU" sz="1050" b="0" kern="1200" dirty="0">
                        <a:solidFill>
                          <a:schemeClr val="lt1"/>
                        </a:solidFill>
                        <a:latin typeface="Montserrat" pitchFamily="2" charset="77"/>
                        <a:ea typeface="Calibri" panose="020F0502020204030204" pitchFamily="34" charset="0"/>
                        <a:cs typeface="Calibri" panose="020F0502020204030204" pitchFamily="34" charset="0"/>
                      </a:endParaRPr>
                    </a:p>
                    <a:p>
                      <a:pPr algn="ctr"/>
                      <a:r>
                        <a:rPr lang="en-AU" sz="1000" b="0" dirty="0">
                          <a:latin typeface="Montserrat" pitchFamily="2" charset="77"/>
                          <a:ea typeface="Calibri" panose="020F0502020204030204" pitchFamily="34" charset="0"/>
                          <a:cs typeface="Calibri" panose="020F0502020204030204" pitchFamily="34" charset="0"/>
                        </a:rPr>
                        <a:t>1 May to</a:t>
                      </a:r>
                    </a:p>
                    <a:p>
                      <a:pPr algn="ctr"/>
                      <a:r>
                        <a:rPr lang="en-AU" sz="1000" b="0" dirty="0">
                          <a:latin typeface="Montserrat" pitchFamily="2" charset="77"/>
                          <a:ea typeface="Calibri" panose="020F0502020204030204" pitchFamily="34" charset="0"/>
                          <a:cs typeface="Calibri" panose="020F0502020204030204" pitchFamily="34" charset="0"/>
                        </a:rPr>
                        <a:t>31 May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kern="1200" dirty="0">
                          <a:solidFill>
                            <a:schemeClr val="lt1"/>
                          </a:solidFill>
                          <a:latin typeface="Montserrat" pitchFamily="2" charset="77"/>
                          <a:ea typeface="Calibri" panose="020F0502020204030204" pitchFamily="34" charset="0"/>
                          <a:cs typeface="Calibri" panose="020F0502020204030204" pitchFamily="34" charset="0"/>
                        </a:rPr>
                        <a:t>[Current]</a:t>
                      </a:r>
                      <a:endParaRPr lang="en-AU" sz="1200" b="0" kern="1200" dirty="0">
                        <a:solidFill>
                          <a:schemeClr val="lt1"/>
                        </a:solidFill>
                        <a:latin typeface="Montserrat" pitchFamily="2" charset="77"/>
                        <a:ea typeface="Calibri" panose="020F0502020204030204" pitchFamily="34" charset="0"/>
                        <a:cs typeface="Calibri" panose="020F0502020204030204" pitchFamily="34" charset="0"/>
                      </a:endParaRPr>
                    </a:p>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Round 7</a:t>
                      </a:r>
                    </a:p>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Sample Size:</a:t>
                      </a:r>
                    </a:p>
                    <a:p>
                      <a:pPr marL="0" algn="ctr" defTabSz="914400" rtl="0" eaLnBrk="1" latinLnBrk="0" hangingPunct="1"/>
                      <a:r>
                        <a:rPr lang="en-AU" sz="1200" b="0" kern="1200" dirty="0">
                          <a:solidFill>
                            <a:schemeClr val="lt1"/>
                          </a:solidFill>
                          <a:latin typeface="Montserrat" pitchFamily="2" charset="77"/>
                          <a:ea typeface="Calibri" panose="020F0502020204030204" pitchFamily="34" charset="0"/>
                          <a:cs typeface="Calibri" panose="020F0502020204030204" pitchFamily="34" charset="0"/>
                        </a:rPr>
                        <a:t>443</a:t>
                      </a:r>
                    </a:p>
                    <a:p>
                      <a:pPr marL="0" algn="ctr" defTabSz="914400" rtl="0" eaLnBrk="1" latinLnBrk="0" hangingPunct="1"/>
                      <a:endParaRPr lang="en-AU" sz="1050" b="0" kern="1200" dirty="0">
                        <a:solidFill>
                          <a:schemeClr val="lt1"/>
                        </a:solidFill>
                        <a:latin typeface="Montserrat" pitchFamily="2" charset="77"/>
                        <a:ea typeface="Calibri" panose="020F0502020204030204" pitchFamily="34" charset="0"/>
                        <a:cs typeface="Calibri" panose="020F0502020204030204" pitchFamily="34" charset="0"/>
                      </a:endParaRPr>
                    </a:p>
                    <a:p>
                      <a:pPr algn="ctr"/>
                      <a:r>
                        <a:rPr lang="en-AU" sz="1000" b="0" dirty="0">
                          <a:latin typeface="Montserrat" pitchFamily="2" charset="77"/>
                          <a:ea typeface="Calibri" panose="020F0502020204030204" pitchFamily="34" charset="0"/>
                          <a:cs typeface="Calibri" panose="020F0502020204030204" pitchFamily="34" charset="0"/>
                        </a:rPr>
                        <a:t>1 November to</a:t>
                      </a:r>
                    </a:p>
                    <a:p>
                      <a:pPr algn="ctr"/>
                      <a:r>
                        <a:rPr lang="en-AU" sz="1000" b="0" dirty="0">
                          <a:latin typeface="Montserrat" pitchFamily="2" charset="77"/>
                          <a:ea typeface="Calibri" panose="020F0502020204030204" pitchFamily="34" charset="0"/>
                          <a:cs typeface="Calibri" panose="020F0502020204030204" pitchFamily="34" charset="0"/>
                        </a:rPr>
                        <a:t>30 November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763"/>
                    </a:solidFill>
                  </a:tcPr>
                </a:tc>
                <a:extLst>
                  <a:ext uri="{0D108BD9-81ED-4DB2-BD59-A6C34878D82A}">
                    <a16:rowId xmlns:a16="http://schemas.microsoft.com/office/drawing/2014/main" val="263200317"/>
                  </a:ext>
                </a:extLst>
              </a:tr>
              <a:tr h="673138">
                <a:tc>
                  <a:txBody>
                    <a:bodyPr/>
                    <a:lstStyle/>
                    <a:p>
                      <a:r>
                        <a:rPr lang="en-AU" sz="1200" b="0" dirty="0">
                          <a:latin typeface="Montserrat" pitchFamily="2" charset="77"/>
                          <a:ea typeface="Calibri" panose="020F0502020204030204" pitchFamily="34" charset="0"/>
                          <a:cs typeface="Calibri" panose="020F0502020204030204" pitchFamily="34" charset="0"/>
                        </a:rPr>
                        <a:t>I was satisfied with the service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71%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6837359"/>
                  </a:ext>
                </a:extLst>
              </a:tr>
              <a:tr h="660644">
                <a:tc>
                  <a:txBody>
                    <a:bodyPr/>
                    <a:lstStyle/>
                    <a:p>
                      <a:r>
                        <a:rPr lang="en-AU" sz="1200" b="0" dirty="0">
                          <a:latin typeface="Montserrat" pitchFamily="2" charset="77"/>
                          <a:ea typeface="Calibri" panose="020F0502020204030204" pitchFamily="34" charset="0"/>
                          <a:cs typeface="Calibri" panose="020F0502020204030204" pitchFamily="34" charset="0"/>
                        </a:rPr>
                        <a:t>The service met my need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6046233"/>
                  </a:ext>
                </a:extLst>
              </a:tr>
              <a:tr h="770458">
                <a:tc>
                  <a:txBody>
                    <a:bodyPr/>
                    <a:lstStyle/>
                    <a:p>
                      <a:r>
                        <a:rPr lang="en-AU" sz="1200" b="0" dirty="0">
                          <a:latin typeface="Montserrat" pitchFamily="2" charset="77"/>
                          <a:ea typeface="Calibri" panose="020F0502020204030204" pitchFamily="34" charset="0"/>
                          <a:cs typeface="Calibri" panose="020F0502020204030204" pitchFamily="34" charset="0"/>
                        </a:rPr>
                        <a:t>I felt comfortable and confident using the service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1269488"/>
                  </a:ext>
                </a:extLst>
              </a:tr>
              <a:tr h="648182">
                <a:tc>
                  <a:txBody>
                    <a:bodyPr/>
                    <a:lstStyle/>
                    <a:p>
                      <a:r>
                        <a:rPr lang="en-AU" sz="1200" b="0" dirty="0">
                          <a:latin typeface="Montserrat" pitchFamily="2" charset="77"/>
                          <a:ea typeface="Calibri" panose="020F0502020204030204" pitchFamily="34" charset="0"/>
                          <a:cs typeface="Calibri" panose="020F0502020204030204" pitchFamily="34" charset="0"/>
                        </a:rPr>
                        <a:t>The service was easy to 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AU" sz="1200" b="0" dirty="0">
                          <a:latin typeface="Montserrat" pitchFamily="2" charset="77"/>
                          <a:ea typeface="Calibri" panose="020F0502020204030204" pitchFamily="34" charset="0"/>
                          <a:cs typeface="Calibri" panose="020F0502020204030204" pitchFamily="34" charset="0"/>
                        </a:rPr>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4104763"/>
                  </a:ext>
                </a:extLst>
              </a:tr>
            </a:tbl>
          </a:graphicData>
        </a:graphic>
      </p:graphicFrame>
    </p:spTree>
    <p:extLst>
      <p:ext uri="{BB962C8B-B14F-4D97-AF65-F5344CB8AC3E}">
        <p14:creationId xmlns:p14="http://schemas.microsoft.com/office/powerpoint/2010/main" val="3231095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481D0-7C2D-8619-6065-F9A51157DC1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10F05A6-E287-9493-2237-C6AF053431B1}"/>
              </a:ext>
            </a:extLst>
          </p:cNvPr>
          <p:cNvSpPr txBox="1">
            <a:spLocks noGrp="1"/>
          </p:cNvSpPr>
          <p:nvPr>
            <p:ph type="title"/>
          </p:nvPr>
        </p:nvSpPr>
        <p:spPr>
          <a:xfrm>
            <a:off x="413943" y="295892"/>
            <a:ext cx="10122922" cy="505908"/>
          </a:xfrm>
          <a:prstGeom prst="rect">
            <a:avLst/>
          </a:prstGeom>
        </p:spPr>
        <p:txBody>
          <a:bodyPr vert="horz" wrap="square" lIns="0" tIns="13335" rIns="0" bIns="0" rtlCol="0">
            <a:spAutoFit/>
          </a:bodyPr>
          <a:lstStyle/>
          <a:p>
            <a:pPr marL="247650">
              <a:lnSpc>
                <a:spcPct val="100000"/>
              </a:lnSpc>
              <a:spcBef>
                <a:spcPts val="105"/>
              </a:spcBef>
            </a:pPr>
            <a:r>
              <a:rPr lang="en-US" spc="-55" dirty="0">
                <a:solidFill>
                  <a:srgbClr val="004662"/>
                </a:solidFill>
                <a:latin typeface="Montserrat" pitchFamily="2" charset="77"/>
              </a:rPr>
              <a:t>NRS User </a:t>
            </a:r>
            <a:r>
              <a:rPr spc="-55" dirty="0">
                <a:solidFill>
                  <a:srgbClr val="004662"/>
                </a:solidFill>
                <a:latin typeface="Montserrat" pitchFamily="2" charset="77"/>
              </a:rPr>
              <a:t>Survey</a:t>
            </a:r>
            <a:r>
              <a:rPr spc="-95" dirty="0">
                <a:solidFill>
                  <a:srgbClr val="004662"/>
                </a:solidFill>
                <a:latin typeface="Montserrat" pitchFamily="2" charset="77"/>
              </a:rPr>
              <a:t> </a:t>
            </a:r>
            <a:r>
              <a:rPr lang="en-US" spc="-55" dirty="0">
                <a:solidFill>
                  <a:srgbClr val="004662"/>
                </a:solidFill>
                <a:latin typeface="Montserrat" pitchFamily="2" charset="77"/>
              </a:rPr>
              <a:t>Experience Ratings</a:t>
            </a:r>
            <a:endParaRPr spc="-30" dirty="0">
              <a:solidFill>
                <a:srgbClr val="004662"/>
              </a:solidFill>
              <a:latin typeface="Montserrat" pitchFamily="2" charset="77"/>
            </a:endParaRPr>
          </a:p>
        </p:txBody>
      </p:sp>
      <p:sp>
        <p:nvSpPr>
          <p:cNvPr id="40" name="object 40">
            <a:extLst>
              <a:ext uri="{FF2B5EF4-FFF2-40B4-BE49-F238E27FC236}">
                <a16:creationId xmlns:a16="http://schemas.microsoft.com/office/drawing/2014/main" id="{4ABEF69B-F78B-34DE-1DD2-DE1D2CCEA9FC}"/>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3" name="object 6">
            <a:extLst>
              <a:ext uri="{FF2B5EF4-FFF2-40B4-BE49-F238E27FC236}">
                <a16:creationId xmlns:a16="http://schemas.microsoft.com/office/drawing/2014/main" id="{FF19CA74-0882-8717-8022-EBF73D446319}"/>
              </a:ext>
            </a:extLst>
          </p:cNvPr>
          <p:cNvSpPr txBox="1"/>
          <p:nvPr/>
        </p:nvSpPr>
        <p:spPr>
          <a:xfrm>
            <a:off x="631106" y="6215375"/>
            <a:ext cx="5792170" cy="151323"/>
          </a:xfrm>
          <a:prstGeom prst="rect">
            <a:avLst/>
          </a:prstGeom>
        </p:spPr>
        <p:txBody>
          <a:bodyPr vert="horz" wrap="square" lIns="0" tIns="12700" rIns="0" bIns="0" rtlCol="0">
            <a:spAutoFit/>
          </a:bodyPr>
          <a:lstStyle/>
          <a:p>
            <a:pPr marL="38100">
              <a:lnSpc>
                <a:spcPct val="100000"/>
              </a:lnSpc>
              <a:spcBef>
                <a:spcPts val="100"/>
              </a:spcBef>
            </a:pPr>
            <a:r>
              <a:rPr lang="en-AU" sz="800" i="1" baseline="27777" dirty="0">
                <a:latin typeface="Montserrat" pitchFamily="2" charset="77"/>
                <a:cs typeface="Calibri"/>
              </a:rPr>
              <a:t>1</a:t>
            </a:r>
            <a:r>
              <a:rPr lang="en-AU" sz="800" i="1" spc="142" baseline="27777" dirty="0">
                <a:latin typeface="Montserrat" pitchFamily="2" charset="77"/>
                <a:cs typeface="Calibri"/>
              </a:rPr>
              <a:t> </a:t>
            </a:r>
            <a:r>
              <a:rPr lang="en-AU" sz="900" i="1" dirty="0">
                <a:latin typeface="Montserrat" pitchFamily="2" charset="77"/>
                <a:cs typeface="Calibri"/>
              </a:rPr>
              <a:t>Surveys</a:t>
            </a:r>
            <a:r>
              <a:rPr lang="en-AU" sz="900" i="1" spc="-25" dirty="0">
                <a:latin typeface="Montserrat" pitchFamily="2" charset="77"/>
                <a:cs typeface="Calibri"/>
              </a:rPr>
              <a:t> </a:t>
            </a:r>
            <a:r>
              <a:rPr lang="en-AU" sz="900" i="1" dirty="0">
                <a:latin typeface="Montserrat" pitchFamily="2" charset="77"/>
                <a:cs typeface="Calibri"/>
              </a:rPr>
              <a:t>conducted</a:t>
            </a:r>
            <a:r>
              <a:rPr lang="en-AU" sz="900" i="1" spc="-35" dirty="0">
                <a:latin typeface="Montserrat" pitchFamily="2" charset="77"/>
                <a:cs typeface="Calibri"/>
              </a:rPr>
              <a:t> </a:t>
            </a:r>
            <a:r>
              <a:rPr lang="en-AU" sz="900" i="1" dirty="0">
                <a:latin typeface="Montserrat" pitchFamily="2" charset="77"/>
                <a:cs typeface="Calibri"/>
              </a:rPr>
              <a:t>1</a:t>
            </a:r>
            <a:r>
              <a:rPr lang="en-AU" sz="800" i="1" baseline="27777" dirty="0">
                <a:latin typeface="Montserrat" pitchFamily="2" charset="77"/>
                <a:cs typeface="Calibri"/>
              </a:rPr>
              <a:t>st</a:t>
            </a:r>
            <a:r>
              <a:rPr lang="en-AU" sz="800" i="1" spc="135" baseline="27777" dirty="0">
                <a:latin typeface="Montserrat" pitchFamily="2" charset="77"/>
                <a:cs typeface="Calibri"/>
              </a:rPr>
              <a:t> </a:t>
            </a:r>
            <a:r>
              <a:rPr lang="en-US" sz="900" i="1" dirty="0">
                <a:latin typeface="Montserrat" pitchFamily="2" charset="77"/>
                <a:cs typeface="Calibri"/>
              </a:rPr>
              <a:t>Nov to 30</a:t>
            </a:r>
            <a:r>
              <a:rPr lang="en-US" sz="900" i="1" baseline="30000" dirty="0">
                <a:latin typeface="Montserrat" pitchFamily="2" charset="77"/>
                <a:cs typeface="Calibri"/>
              </a:rPr>
              <a:t>th</a:t>
            </a:r>
            <a:r>
              <a:rPr lang="en-US" sz="900" i="1" dirty="0">
                <a:latin typeface="Montserrat" pitchFamily="2" charset="77"/>
                <a:cs typeface="Calibri"/>
              </a:rPr>
              <a:t> Nov 2024</a:t>
            </a:r>
            <a:r>
              <a:rPr lang="en-AU" sz="900" i="1" dirty="0">
                <a:latin typeface="Montserrat" pitchFamily="2" charset="77"/>
                <a:cs typeface="Calibri"/>
              </a:rPr>
              <a:t>,</a:t>
            </a:r>
            <a:r>
              <a:rPr lang="en-AU" sz="900" i="1" spc="-5" dirty="0">
                <a:latin typeface="Montserrat" pitchFamily="2" charset="77"/>
                <a:cs typeface="Calibri"/>
              </a:rPr>
              <a:t> </a:t>
            </a:r>
            <a:r>
              <a:rPr lang="en-AU" sz="900" i="1" spc="-20" dirty="0">
                <a:latin typeface="Montserrat" pitchFamily="2" charset="77"/>
                <a:cs typeface="Calibri"/>
              </a:rPr>
              <a:t>n=</a:t>
            </a:r>
            <a:r>
              <a:rPr lang="en-US" sz="900" i="1" spc="-20" dirty="0">
                <a:latin typeface="Montserrat" pitchFamily="2" charset="77"/>
                <a:cs typeface="Calibri"/>
              </a:rPr>
              <a:t>443</a:t>
            </a:r>
            <a:endParaRPr lang="en-AU" sz="900" i="1" dirty="0">
              <a:latin typeface="Montserrat" pitchFamily="2" charset="77"/>
              <a:cs typeface="Calibri"/>
            </a:endParaRPr>
          </a:p>
        </p:txBody>
      </p:sp>
      <p:graphicFrame>
        <p:nvGraphicFramePr>
          <p:cNvPr id="4" name="Chart 3" descr="Chart displaying responses to the question, &quot;I was satisfied with the service today&quot;.&#10;Responses were Strongly Disagreed at 5%, Disagree at 7%, Neither Agree nor Disagree at 11%, Agree at 33% and Strongly Agree at 45%.">
            <a:extLst>
              <a:ext uri="{FF2B5EF4-FFF2-40B4-BE49-F238E27FC236}">
                <a16:creationId xmlns:a16="http://schemas.microsoft.com/office/drawing/2014/main" id="{64DE9C61-DD2B-1BF5-F196-4AC410E0E379}"/>
              </a:ext>
            </a:extLst>
          </p:cNvPr>
          <p:cNvGraphicFramePr/>
          <p:nvPr>
            <p:extLst>
              <p:ext uri="{D42A27DB-BD31-4B8C-83A1-F6EECF244321}">
                <p14:modId xmlns:p14="http://schemas.microsoft.com/office/powerpoint/2010/main" val="2795342704"/>
              </p:ext>
            </p:extLst>
          </p:nvPr>
        </p:nvGraphicFramePr>
        <p:xfrm>
          <a:off x="1284083" y="1031055"/>
          <a:ext cx="9623834" cy="49975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16231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43DF8-3421-E769-2823-FC77DF7BCE09}"/>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FB47B97-A423-1D59-3A7E-5BE41F44B404}"/>
              </a:ext>
            </a:extLst>
          </p:cNvPr>
          <p:cNvSpPr txBox="1">
            <a:spLocks noGrp="1"/>
          </p:cNvSpPr>
          <p:nvPr>
            <p:ph type="title"/>
          </p:nvPr>
        </p:nvSpPr>
        <p:spPr>
          <a:xfrm>
            <a:off x="413943" y="295892"/>
            <a:ext cx="10122922" cy="505908"/>
          </a:xfrm>
          <a:prstGeom prst="rect">
            <a:avLst/>
          </a:prstGeom>
        </p:spPr>
        <p:txBody>
          <a:bodyPr vert="horz" wrap="square" lIns="0" tIns="13335" rIns="0" bIns="0" rtlCol="0">
            <a:spAutoFit/>
          </a:bodyPr>
          <a:lstStyle/>
          <a:p>
            <a:pPr marL="247650">
              <a:lnSpc>
                <a:spcPct val="100000"/>
              </a:lnSpc>
              <a:spcBef>
                <a:spcPts val="105"/>
              </a:spcBef>
            </a:pPr>
            <a:r>
              <a:rPr lang="en-US" spc="-55" dirty="0">
                <a:solidFill>
                  <a:srgbClr val="004662"/>
                </a:solidFill>
                <a:latin typeface="Montserrat" pitchFamily="2" charset="77"/>
              </a:rPr>
              <a:t>NRS User </a:t>
            </a:r>
            <a:r>
              <a:rPr spc="-55" dirty="0">
                <a:solidFill>
                  <a:srgbClr val="004662"/>
                </a:solidFill>
                <a:latin typeface="Montserrat" pitchFamily="2" charset="77"/>
              </a:rPr>
              <a:t>Survey</a:t>
            </a:r>
            <a:r>
              <a:rPr spc="-95" dirty="0">
                <a:solidFill>
                  <a:srgbClr val="004662"/>
                </a:solidFill>
                <a:latin typeface="Montserrat" pitchFamily="2" charset="77"/>
              </a:rPr>
              <a:t> </a:t>
            </a:r>
            <a:r>
              <a:rPr lang="en-US" spc="-55" dirty="0">
                <a:solidFill>
                  <a:srgbClr val="004662"/>
                </a:solidFill>
                <a:latin typeface="Montserrat" pitchFamily="2" charset="77"/>
              </a:rPr>
              <a:t>Experience Ratings</a:t>
            </a:r>
            <a:endParaRPr spc="-30" dirty="0">
              <a:solidFill>
                <a:srgbClr val="004662"/>
              </a:solidFill>
              <a:latin typeface="Montserrat" pitchFamily="2" charset="77"/>
            </a:endParaRPr>
          </a:p>
        </p:txBody>
      </p:sp>
      <p:sp>
        <p:nvSpPr>
          <p:cNvPr id="40" name="object 40">
            <a:extLst>
              <a:ext uri="{FF2B5EF4-FFF2-40B4-BE49-F238E27FC236}">
                <a16:creationId xmlns:a16="http://schemas.microsoft.com/office/drawing/2014/main" id="{638B6EB2-C773-64A1-BC3F-8F91A633AFDE}"/>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3" name="object 6">
            <a:extLst>
              <a:ext uri="{FF2B5EF4-FFF2-40B4-BE49-F238E27FC236}">
                <a16:creationId xmlns:a16="http://schemas.microsoft.com/office/drawing/2014/main" id="{72B3A86B-2B48-8624-A558-EAE8D66ED4DB}"/>
              </a:ext>
            </a:extLst>
          </p:cNvPr>
          <p:cNvSpPr txBox="1"/>
          <p:nvPr/>
        </p:nvSpPr>
        <p:spPr>
          <a:xfrm>
            <a:off x="631106" y="6215375"/>
            <a:ext cx="5792170" cy="151323"/>
          </a:xfrm>
          <a:prstGeom prst="rect">
            <a:avLst/>
          </a:prstGeom>
        </p:spPr>
        <p:txBody>
          <a:bodyPr vert="horz" wrap="square" lIns="0" tIns="12700" rIns="0" bIns="0" rtlCol="0">
            <a:spAutoFit/>
          </a:bodyPr>
          <a:lstStyle/>
          <a:p>
            <a:pPr marL="38100">
              <a:lnSpc>
                <a:spcPct val="100000"/>
              </a:lnSpc>
              <a:spcBef>
                <a:spcPts val="100"/>
              </a:spcBef>
            </a:pPr>
            <a:r>
              <a:rPr lang="en-AU" sz="800" i="1" baseline="27777" dirty="0">
                <a:latin typeface="Montserrat" pitchFamily="2" charset="77"/>
                <a:cs typeface="Calibri"/>
              </a:rPr>
              <a:t>1</a:t>
            </a:r>
            <a:r>
              <a:rPr lang="en-AU" sz="800" i="1" spc="142" baseline="27777" dirty="0">
                <a:latin typeface="Montserrat" pitchFamily="2" charset="77"/>
                <a:cs typeface="Calibri"/>
              </a:rPr>
              <a:t> </a:t>
            </a:r>
            <a:r>
              <a:rPr lang="en-AU" sz="900" i="1" dirty="0">
                <a:latin typeface="Montserrat" pitchFamily="2" charset="77"/>
                <a:cs typeface="Calibri"/>
              </a:rPr>
              <a:t>Surveys</a:t>
            </a:r>
            <a:r>
              <a:rPr lang="en-AU" sz="900" i="1" spc="-25" dirty="0">
                <a:latin typeface="Montserrat" pitchFamily="2" charset="77"/>
                <a:cs typeface="Calibri"/>
              </a:rPr>
              <a:t> </a:t>
            </a:r>
            <a:r>
              <a:rPr lang="en-AU" sz="900" i="1" dirty="0">
                <a:latin typeface="Montserrat" pitchFamily="2" charset="77"/>
                <a:cs typeface="Calibri"/>
              </a:rPr>
              <a:t>conducted</a:t>
            </a:r>
            <a:r>
              <a:rPr lang="en-AU" sz="900" i="1" spc="-35" dirty="0">
                <a:latin typeface="Montserrat" pitchFamily="2" charset="77"/>
                <a:cs typeface="Calibri"/>
              </a:rPr>
              <a:t> </a:t>
            </a:r>
            <a:r>
              <a:rPr lang="en-AU" sz="900" i="1" dirty="0">
                <a:latin typeface="Montserrat" pitchFamily="2" charset="77"/>
                <a:cs typeface="Calibri"/>
              </a:rPr>
              <a:t>1</a:t>
            </a:r>
            <a:r>
              <a:rPr lang="en-AU" sz="800" i="1" baseline="27777" dirty="0">
                <a:latin typeface="Montserrat" pitchFamily="2" charset="77"/>
                <a:cs typeface="Calibri"/>
              </a:rPr>
              <a:t>st</a:t>
            </a:r>
            <a:r>
              <a:rPr lang="en-AU" sz="800" i="1" spc="135" baseline="27777" dirty="0">
                <a:latin typeface="Montserrat" pitchFamily="2" charset="77"/>
                <a:cs typeface="Calibri"/>
              </a:rPr>
              <a:t> </a:t>
            </a:r>
            <a:r>
              <a:rPr lang="en-US" sz="900" i="1" dirty="0">
                <a:latin typeface="Montserrat" pitchFamily="2" charset="77"/>
                <a:cs typeface="Calibri"/>
              </a:rPr>
              <a:t>Nov to 30</a:t>
            </a:r>
            <a:r>
              <a:rPr lang="en-US" sz="900" i="1" baseline="30000" dirty="0">
                <a:latin typeface="Montserrat" pitchFamily="2" charset="77"/>
                <a:cs typeface="Calibri"/>
              </a:rPr>
              <a:t>th</a:t>
            </a:r>
            <a:r>
              <a:rPr lang="en-US" sz="900" i="1" dirty="0">
                <a:latin typeface="Montserrat" pitchFamily="2" charset="77"/>
                <a:cs typeface="Calibri"/>
              </a:rPr>
              <a:t> Nov 2024</a:t>
            </a:r>
            <a:r>
              <a:rPr lang="en-AU" sz="900" i="1" dirty="0">
                <a:latin typeface="Montserrat" pitchFamily="2" charset="77"/>
                <a:cs typeface="Calibri"/>
              </a:rPr>
              <a:t>,</a:t>
            </a:r>
            <a:r>
              <a:rPr lang="en-AU" sz="900" i="1" spc="-5" dirty="0">
                <a:latin typeface="Montserrat" pitchFamily="2" charset="77"/>
                <a:cs typeface="Calibri"/>
              </a:rPr>
              <a:t> </a:t>
            </a:r>
            <a:r>
              <a:rPr lang="en-AU" sz="900" i="1" spc="-20" dirty="0">
                <a:latin typeface="Montserrat" pitchFamily="2" charset="77"/>
                <a:cs typeface="Calibri"/>
              </a:rPr>
              <a:t>n=</a:t>
            </a:r>
            <a:r>
              <a:rPr lang="en-US" sz="900" i="1" spc="-20" dirty="0">
                <a:latin typeface="Montserrat" pitchFamily="2" charset="77"/>
                <a:cs typeface="Calibri"/>
              </a:rPr>
              <a:t>443</a:t>
            </a:r>
            <a:endParaRPr lang="en-AU" sz="900" i="1" dirty="0">
              <a:latin typeface="Montserrat" pitchFamily="2" charset="77"/>
              <a:cs typeface="Calibri"/>
            </a:endParaRPr>
          </a:p>
        </p:txBody>
      </p:sp>
      <p:graphicFrame>
        <p:nvGraphicFramePr>
          <p:cNvPr id="4" name="Chart 3" descr="Chart displaying responses to the question, &quot;I was satisfied with the service today&quot;.&#10;Responses were Strongly Disagreed at 5%, Disagree at 7%, Neither Agree nor Disagree at 11%, Agree at 33% and Strongly Agree at 45%.">
            <a:extLst>
              <a:ext uri="{FF2B5EF4-FFF2-40B4-BE49-F238E27FC236}">
                <a16:creationId xmlns:a16="http://schemas.microsoft.com/office/drawing/2014/main" id="{06ADD5E8-A38B-7A89-A2C3-498F7E0DC7FC}"/>
              </a:ext>
            </a:extLst>
          </p:cNvPr>
          <p:cNvGraphicFramePr/>
          <p:nvPr>
            <p:extLst>
              <p:ext uri="{D42A27DB-BD31-4B8C-83A1-F6EECF244321}">
                <p14:modId xmlns:p14="http://schemas.microsoft.com/office/powerpoint/2010/main" val="4227368361"/>
              </p:ext>
            </p:extLst>
          </p:nvPr>
        </p:nvGraphicFramePr>
        <p:xfrm>
          <a:off x="1284083" y="1031055"/>
          <a:ext cx="9623834" cy="49975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40801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57A56-3FA8-BC4E-C321-0321B5D5E0F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8A519AD-46EA-CF51-45F9-4A6DB6679BC6}"/>
              </a:ext>
            </a:extLst>
          </p:cNvPr>
          <p:cNvSpPr txBox="1">
            <a:spLocks noGrp="1"/>
          </p:cNvSpPr>
          <p:nvPr>
            <p:ph type="title"/>
          </p:nvPr>
        </p:nvSpPr>
        <p:spPr>
          <a:xfrm>
            <a:off x="413943" y="295892"/>
            <a:ext cx="10122922" cy="505908"/>
          </a:xfrm>
          <a:prstGeom prst="rect">
            <a:avLst/>
          </a:prstGeom>
        </p:spPr>
        <p:txBody>
          <a:bodyPr vert="horz" wrap="square" lIns="0" tIns="13335" rIns="0" bIns="0" rtlCol="0">
            <a:spAutoFit/>
          </a:bodyPr>
          <a:lstStyle/>
          <a:p>
            <a:pPr marL="247650">
              <a:lnSpc>
                <a:spcPct val="100000"/>
              </a:lnSpc>
              <a:spcBef>
                <a:spcPts val="105"/>
              </a:spcBef>
            </a:pPr>
            <a:r>
              <a:rPr lang="en-US" spc="-55" dirty="0">
                <a:solidFill>
                  <a:srgbClr val="004662"/>
                </a:solidFill>
                <a:latin typeface="Montserrat" pitchFamily="2" charset="77"/>
              </a:rPr>
              <a:t>NRS User </a:t>
            </a:r>
            <a:r>
              <a:rPr spc="-55" dirty="0">
                <a:solidFill>
                  <a:srgbClr val="004662"/>
                </a:solidFill>
                <a:latin typeface="Montserrat" pitchFamily="2" charset="77"/>
              </a:rPr>
              <a:t>Survey</a:t>
            </a:r>
            <a:r>
              <a:rPr spc="-95" dirty="0">
                <a:solidFill>
                  <a:srgbClr val="004662"/>
                </a:solidFill>
                <a:latin typeface="Montserrat" pitchFamily="2" charset="77"/>
              </a:rPr>
              <a:t> </a:t>
            </a:r>
            <a:r>
              <a:rPr lang="en-US" spc="-55" dirty="0">
                <a:solidFill>
                  <a:srgbClr val="004662"/>
                </a:solidFill>
                <a:latin typeface="Montserrat" pitchFamily="2" charset="77"/>
              </a:rPr>
              <a:t>Experience Ratings</a:t>
            </a:r>
            <a:endParaRPr spc="-30" dirty="0">
              <a:solidFill>
                <a:srgbClr val="004662"/>
              </a:solidFill>
              <a:latin typeface="Montserrat" pitchFamily="2" charset="77"/>
            </a:endParaRPr>
          </a:p>
        </p:txBody>
      </p:sp>
      <p:sp>
        <p:nvSpPr>
          <p:cNvPr id="40" name="object 40">
            <a:extLst>
              <a:ext uri="{FF2B5EF4-FFF2-40B4-BE49-F238E27FC236}">
                <a16:creationId xmlns:a16="http://schemas.microsoft.com/office/drawing/2014/main" id="{B4A542B5-2BC3-816B-9678-84250937D8A7}"/>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3" name="object 6">
            <a:extLst>
              <a:ext uri="{FF2B5EF4-FFF2-40B4-BE49-F238E27FC236}">
                <a16:creationId xmlns:a16="http://schemas.microsoft.com/office/drawing/2014/main" id="{7E3368FD-78EE-5A51-2298-1EB6FDE0DB7E}"/>
              </a:ext>
            </a:extLst>
          </p:cNvPr>
          <p:cNvSpPr txBox="1"/>
          <p:nvPr/>
        </p:nvSpPr>
        <p:spPr>
          <a:xfrm>
            <a:off x="631106" y="6215375"/>
            <a:ext cx="5792170" cy="151323"/>
          </a:xfrm>
          <a:prstGeom prst="rect">
            <a:avLst/>
          </a:prstGeom>
        </p:spPr>
        <p:txBody>
          <a:bodyPr vert="horz" wrap="square" lIns="0" tIns="12700" rIns="0" bIns="0" rtlCol="0">
            <a:spAutoFit/>
          </a:bodyPr>
          <a:lstStyle/>
          <a:p>
            <a:pPr marL="38100">
              <a:lnSpc>
                <a:spcPct val="100000"/>
              </a:lnSpc>
              <a:spcBef>
                <a:spcPts val="100"/>
              </a:spcBef>
            </a:pPr>
            <a:r>
              <a:rPr lang="en-AU" sz="800" i="1" baseline="27777" dirty="0">
                <a:latin typeface="Montserrat" pitchFamily="2" charset="77"/>
                <a:cs typeface="Calibri"/>
              </a:rPr>
              <a:t>1</a:t>
            </a:r>
            <a:r>
              <a:rPr lang="en-AU" sz="800" i="1" spc="142" baseline="27777" dirty="0">
                <a:latin typeface="Montserrat" pitchFamily="2" charset="77"/>
                <a:cs typeface="Calibri"/>
              </a:rPr>
              <a:t> </a:t>
            </a:r>
            <a:r>
              <a:rPr lang="en-AU" sz="900" i="1" dirty="0">
                <a:latin typeface="Montserrat" pitchFamily="2" charset="77"/>
                <a:cs typeface="Calibri"/>
              </a:rPr>
              <a:t>Surveys</a:t>
            </a:r>
            <a:r>
              <a:rPr lang="en-AU" sz="900" i="1" spc="-25" dirty="0">
                <a:latin typeface="Montserrat" pitchFamily="2" charset="77"/>
                <a:cs typeface="Calibri"/>
              </a:rPr>
              <a:t> </a:t>
            </a:r>
            <a:r>
              <a:rPr lang="en-AU" sz="900" i="1" dirty="0">
                <a:latin typeface="Montserrat" pitchFamily="2" charset="77"/>
                <a:cs typeface="Calibri"/>
              </a:rPr>
              <a:t>conducted</a:t>
            </a:r>
            <a:r>
              <a:rPr lang="en-AU" sz="900" i="1" spc="-35" dirty="0">
                <a:latin typeface="Montserrat" pitchFamily="2" charset="77"/>
                <a:cs typeface="Calibri"/>
              </a:rPr>
              <a:t> </a:t>
            </a:r>
            <a:r>
              <a:rPr lang="en-AU" sz="900" i="1" dirty="0">
                <a:latin typeface="Montserrat" pitchFamily="2" charset="77"/>
                <a:cs typeface="Calibri"/>
              </a:rPr>
              <a:t>1</a:t>
            </a:r>
            <a:r>
              <a:rPr lang="en-AU" sz="800" i="1" baseline="27777" dirty="0">
                <a:latin typeface="Montserrat" pitchFamily="2" charset="77"/>
                <a:cs typeface="Calibri"/>
              </a:rPr>
              <a:t>st</a:t>
            </a:r>
            <a:r>
              <a:rPr lang="en-AU" sz="800" i="1" spc="135" baseline="27777" dirty="0">
                <a:latin typeface="Montserrat" pitchFamily="2" charset="77"/>
                <a:cs typeface="Calibri"/>
              </a:rPr>
              <a:t> </a:t>
            </a:r>
            <a:r>
              <a:rPr lang="en-US" sz="900" i="1" dirty="0">
                <a:latin typeface="Montserrat" pitchFamily="2" charset="77"/>
                <a:cs typeface="Calibri"/>
              </a:rPr>
              <a:t>Nov to 30</a:t>
            </a:r>
            <a:r>
              <a:rPr lang="en-US" sz="900" i="1" baseline="30000" dirty="0">
                <a:latin typeface="Montserrat" pitchFamily="2" charset="77"/>
                <a:cs typeface="Calibri"/>
              </a:rPr>
              <a:t>th</a:t>
            </a:r>
            <a:r>
              <a:rPr lang="en-US" sz="900" i="1" dirty="0">
                <a:latin typeface="Montserrat" pitchFamily="2" charset="77"/>
                <a:cs typeface="Calibri"/>
              </a:rPr>
              <a:t> Nov 2024</a:t>
            </a:r>
            <a:r>
              <a:rPr lang="en-AU" sz="900" i="1" dirty="0">
                <a:latin typeface="Montserrat" pitchFamily="2" charset="77"/>
                <a:cs typeface="Calibri"/>
              </a:rPr>
              <a:t>,</a:t>
            </a:r>
            <a:r>
              <a:rPr lang="en-AU" sz="900" i="1" spc="-5" dirty="0">
                <a:latin typeface="Montserrat" pitchFamily="2" charset="77"/>
                <a:cs typeface="Calibri"/>
              </a:rPr>
              <a:t> </a:t>
            </a:r>
            <a:r>
              <a:rPr lang="en-AU" sz="900" i="1" spc="-20" dirty="0">
                <a:latin typeface="Montserrat" pitchFamily="2" charset="77"/>
                <a:cs typeface="Calibri"/>
              </a:rPr>
              <a:t>n=</a:t>
            </a:r>
            <a:r>
              <a:rPr lang="en-US" sz="900" i="1" spc="-20" dirty="0">
                <a:latin typeface="Montserrat" pitchFamily="2" charset="77"/>
                <a:cs typeface="Calibri"/>
              </a:rPr>
              <a:t>443</a:t>
            </a:r>
            <a:endParaRPr lang="en-AU" sz="900" i="1" dirty="0">
              <a:latin typeface="Montserrat" pitchFamily="2" charset="77"/>
              <a:cs typeface="Calibri"/>
            </a:endParaRPr>
          </a:p>
        </p:txBody>
      </p:sp>
      <p:graphicFrame>
        <p:nvGraphicFramePr>
          <p:cNvPr id="4" name="Chart 3" descr="Chart displaying responses to the question, &quot;I was satisfied with the service today&quot;.&#10;Responses were Strongly Disagreed at 5%, Disagree at 7%, Neither Agree nor Disagree at 11%, Agree at 33% and Strongly Agree at 45%.">
            <a:extLst>
              <a:ext uri="{FF2B5EF4-FFF2-40B4-BE49-F238E27FC236}">
                <a16:creationId xmlns:a16="http://schemas.microsoft.com/office/drawing/2014/main" id="{CB7001AD-B6F1-54F0-3FEE-14F446B584F5}"/>
              </a:ext>
            </a:extLst>
          </p:cNvPr>
          <p:cNvGraphicFramePr/>
          <p:nvPr>
            <p:extLst>
              <p:ext uri="{D42A27DB-BD31-4B8C-83A1-F6EECF244321}">
                <p14:modId xmlns:p14="http://schemas.microsoft.com/office/powerpoint/2010/main" val="3101059445"/>
              </p:ext>
            </p:extLst>
          </p:nvPr>
        </p:nvGraphicFramePr>
        <p:xfrm>
          <a:off x="1284083" y="1031055"/>
          <a:ext cx="9623834" cy="49975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02384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9B4347-B249-F8F4-C723-C73EC718F65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3E08D2D-DA2A-001A-13DD-2C3CC1F4B7C5}"/>
              </a:ext>
            </a:extLst>
          </p:cNvPr>
          <p:cNvSpPr txBox="1">
            <a:spLocks noGrp="1"/>
          </p:cNvSpPr>
          <p:nvPr>
            <p:ph type="title"/>
          </p:nvPr>
        </p:nvSpPr>
        <p:spPr>
          <a:xfrm>
            <a:off x="413943" y="295892"/>
            <a:ext cx="10122922" cy="505908"/>
          </a:xfrm>
          <a:prstGeom prst="rect">
            <a:avLst/>
          </a:prstGeom>
        </p:spPr>
        <p:txBody>
          <a:bodyPr vert="horz" wrap="square" lIns="0" tIns="13335" rIns="0" bIns="0" rtlCol="0">
            <a:spAutoFit/>
          </a:bodyPr>
          <a:lstStyle/>
          <a:p>
            <a:pPr marL="247650">
              <a:lnSpc>
                <a:spcPct val="100000"/>
              </a:lnSpc>
              <a:spcBef>
                <a:spcPts val="105"/>
              </a:spcBef>
            </a:pPr>
            <a:r>
              <a:rPr lang="en-US" spc="-55" dirty="0">
                <a:solidFill>
                  <a:srgbClr val="004662"/>
                </a:solidFill>
                <a:latin typeface="Montserrat" pitchFamily="2" charset="77"/>
              </a:rPr>
              <a:t>NRS User </a:t>
            </a:r>
            <a:r>
              <a:rPr spc="-55" dirty="0">
                <a:solidFill>
                  <a:srgbClr val="004662"/>
                </a:solidFill>
                <a:latin typeface="Montserrat" pitchFamily="2" charset="77"/>
              </a:rPr>
              <a:t>Survey</a:t>
            </a:r>
            <a:r>
              <a:rPr spc="-95" dirty="0">
                <a:solidFill>
                  <a:srgbClr val="004662"/>
                </a:solidFill>
                <a:latin typeface="Montserrat" pitchFamily="2" charset="77"/>
              </a:rPr>
              <a:t> </a:t>
            </a:r>
            <a:r>
              <a:rPr lang="en-US" spc="-55" dirty="0">
                <a:solidFill>
                  <a:srgbClr val="004662"/>
                </a:solidFill>
                <a:latin typeface="Montserrat" pitchFamily="2" charset="77"/>
              </a:rPr>
              <a:t>Experience Ratings</a:t>
            </a:r>
            <a:endParaRPr spc="-30" dirty="0">
              <a:solidFill>
                <a:srgbClr val="004662"/>
              </a:solidFill>
              <a:latin typeface="Montserrat" pitchFamily="2" charset="77"/>
            </a:endParaRPr>
          </a:p>
        </p:txBody>
      </p:sp>
      <p:sp>
        <p:nvSpPr>
          <p:cNvPr id="40" name="object 40">
            <a:extLst>
              <a:ext uri="{FF2B5EF4-FFF2-40B4-BE49-F238E27FC236}">
                <a16:creationId xmlns:a16="http://schemas.microsoft.com/office/drawing/2014/main" id="{2C7AE861-A30D-3791-A5EE-95759171FA15}"/>
              </a:ext>
            </a:extLst>
          </p:cNvPr>
          <p:cNvSpPr txBox="1">
            <a:spLocks noGrp="1"/>
          </p:cNvSpPr>
          <p:nvPr>
            <p:ph type="ftr" sz="quarter" idx="5"/>
          </p:nvPr>
        </p:nvSpPr>
        <p:spPr>
          <a:prstGeom prst="rect">
            <a:avLst/>
          </a:prstGeom>
        </p:spPr>
        <p:txBody>
          <a:bodyPr vert="horz" wrap="square" lIns="0" tIns="0" rIns="0" bIns="0" rtlCol="0">
            <a:spAutoFit/>
          </a:bodyPr>
          <a:lstStyle/>
          <a:p>
            <a:pPr marL="12700">
              <a:lnSpc>
                <a:spcPts val="1200"/>
              </a:lnSpc>
            </a:pPr>
            <a:r>
              <a:rPr spc="-50" dirty="0"/>
              <a:t>provided</a:t>
            </a:r>
            <a:r>
              <a:rPr spc="20" dirty="0"/>
              <a:t> </a:t>
            </a:r>
            <a:r>
              <a:rPr spc="-25" dirty="0"/>
              <a:t>by</a:t>
            </a:r>
          </a:p>
        </p:txBody>
      </p:sp>
      <p:sp>
        <p:nvSpPr>
          <p:cNvPr id="3" name="object 6">
            <a:extLst>
              <a:ext uri="{FF2B5EF4-FFF2-40B4-BE49-F238E27FC236}">
                <a16:creationId xmlns:a16="http://schemas.microsoft.com/office/drawing/2014/main" id="{D13F2C26-0508-CCE6-0E85-ED2A5F6010D7}"/>
              </a:ext>
            </a:extLst>
          </p:cNvPr>
          <p:cNvSpPr txBox="1"/>
          <p:nvPr/>
        </p:nvSpPr>
        <p:spPr>
          <a:xfrm>
            <a:off x="631106" y="6215375"/>
            <a:ext cx="5792170" cy="151323"/>
          </a:xfrm>
          <a:prstGeom prst="rect">
            <a:avLst/>
          </a:prstGeom>
        </p:spPr>
        <p:txBody>
          <a:bodyPr vert="horz" wrap="square" lIns="0" tIns="12700" rIns="0" bIns="0" rtlCol="0">
            <a:spAutoFit/>
          </a:bodyPr>
          <a:lstStyle/>
          <a:p>
            <a:pPr marL="38100">
              <a:lnSpc>
                <a:spcPct val="100000"/>
              </a:lnSpc>
              <a:spcBef>
                <a:spcPts val="100"/>
              </a:spcBef>
            </a:pPr>
            <a:r>
              <a:rPr lang="en-AU" sz="800" i="1" baseline="27777" dirty="0">
                <a:latin typeface="Montserrat" pitchFamily="2" charset="77"/>
                <a:cs typeface="Calibri"/>
              </a:rPr>
              <a:t>1</a:t>
            </a:r>
            <a:r>
              <a:rPr lang="en-AU" sz="800" i="1" spc="142" baseline="27777" dirty="0">
                <a:latin typeface="Montserrat" pitchFamily="2" charset="77"/>
                <a:cs typeface="Calibri"/>
              </a:rPr>
              <a:t> </a:t>
            </a:r>
            <a:r>
              <a:rPr lang="en-AU" sz="900" i="1" dirty="0">
                <a:latin typeface="Montserrat" pitchFamily="2" charset="77"/>
                <a:cs typeface="Calibri"/>
              </a:rPr>
              <a:t>Surveys</a:t>
            </a:r>
            <a:r>
              <a:rPr lang="en-AU" sz="900" i="1" spc="-25" dirty="0">
                <a:latin typeface="Montserrat" pitchFamily="2" charset="77"/>
                <a:cs typeface="Calibri"/>
              </a:rPr>
              <a:t> </a:t>
            </a:r>
            <a:r>
              <a:rPr lang="en-AU" sz="900" i="1" dirty="0">
                <a:latin typeface="Montserrat" pitchFamily="2" charset="77"/>
                <a:cs typeface="Calibri"/>
              </a:rPr>
              <a:t>conducted</a:t>
            </a:r>
            <a:r>
              <a:rPr lang="en-AU" sz="900" i="1" spc="-35" dirty="0">
                <a:latin typeface="Montserrat" pitchFamily="2" charset="77"/>
                <a:cs typeface="Calibri"/>
              </a:rPr>
              <a:t> </a:t>
            </a:r>
            <a:r>
              <a:rPr lang="en-AU" sz="900" i="1" dirty="0">
                <a:latin typeface="Montserrat" pitchFamily="2" charset="77"/>
                <a:cs typeface="Calibri"/>
              </a:rPr>
              <a:t>1</a:t>
            </a:r>
            <a:r>
              <a:rPr lang="en-AU" sz="800" i="1" baseline="27777" dirty="0">
                <a:latin typeface="Montserrat" pitchFamily="2" charset="77"/>
                <a:cs typeface="Calibri"/>
              </a:rPr>
              <a:t>st</a:t>
            </a:r>
            <a:r>
              <a:rPr lang="en-AU" sz="800" i="1" spc="135" baseline="27777" dirty="0">
                <a:latin typeface="Montserrat" pitchFamily="2" charset="77"/>
                <a:cs typeface="Calibri"/>
              </a:rPr>
              <a:t> </a:t>
            </a:r>
            <a:r>
              <a:rPr lang="en-US" sz="900" i="1" dirty="0">
                <a:latin typeface="Montserrat" pitchFamily="2" charset="77"/>
                <a:cs typeface="Calibri"/>
              </a:rPr>
              <a:t>Nov to 30</a:t>
            </a:r>
            <a:r>
              <a:rPr lang="en-US" sz="900" i="1" baseline="30000" dirty="0">
                <a:latin typeface="Montserrat" pitchFamily="2" charset="77"/>
                <a:cs typeface="Calibri"/>
              </a:rPr>
              <a:t>th</a:t>
            </a:r>
            <a:r>
              <a:rPr lang="en-US" sz="900" i="1" dirty="0">
                <a:latin typeface="Montserrat" pitchFamily="2" charset="77"/>
                <a:cs typeface="Calibri"/>
              </a:rPr>
              <a:t> Nov 2024</a:t>
            </a:r>
            <a:r>
              <a:rPr lang="en-AU" sz="900" i="1" dirty="0">
                <a:latin typeface="Montserrat" pitchFamily="2" charset="77"/>
                <a:cs typeface="Calibri"/>
              </a:rPr>
              <a:t>,</a:t>
            </a:r>
            <a:r>
              <a:rPr lang="en-AU" sz="900" i="1" spc="-5" dirty="0">
                <a:latin typeface="Montserrat" pitchFamily="2" charset="77"/>
                <a:cs typeface="Calibri"/>
              </a:rPr>
              <a:t> </a:t>
            </a:r>
            <a:r>
              <a:rPr lang="en-AU" sz="900" i="1" spc="-20" dirty="0">
                <a:latin typeface="Montserrat" pitchFamily="2" charset="77"/>
                <a:cs typeface="Calibri"/>
              </a:rPr>
              <a:t>n=</a:t>
            </a:r>
            <a:r>
              <a:rPr lang="en-US" sz="900" i="1" spc="-20" dirty="0">
                <a:latin typeface="Montserrat" pitchFamily="2" charset="77"/>
                <a:cs typeface="Calibri"/>
              </a:rPr>
              <a:t>443</a:t>
            </a:r>
            <a:endParaRPr lang="en-AU" sz="900" i="1" dirty="0">
              <a:latin typeface="Montserrat" pitchFamily="2" charset="77"/>
              <a:cs typeface="Calibri"/>
            </a:endParaRPr>
          </a:p>
        </p:txBody>
      </p:sp>
      <p:graphicFrame>
        <p:nvGraphicFramePr>
          <p:cNvPr id="4" name="Chart 3" descr="Chart displaying responses to the question, &quot;I was satisfied with the service today&quot;.&#10;Responses were Strongly Disagreed at 5%, Disagree at 7%, Neither Agree nor Disagree at 11%, Agree at 33% and Strongly Agree at 45%.">
            <a:extLst>
              <a:ext uri="{FF2B5EF4-FFF2-40B4-BE49-F238E27FC236}">
                <a16:creationId xmlns:a16="http://schemas.microsoft.com/office/drawing/2014/main" id="{19DC6A12-338C-7969-3FAD-CFFC87262123}"/>
              </a:ext>
            </a:extLst>
          </p:cNvPr>
          <p:cNvGraphicFramePr/>
          <p:nvPr>
            <p:extLst>
              <p:ext uri="{D42A27DB-BD31-4B8C-83A1-F6EECF244321}">
                <p14:modId xmlns:p14="http://schemas.microsoft.com/office/powerpoint/2010/main" val="1983851041"/>
              </p:ext>
            </p:extLst>
          </p:nvPr>
        </p:nvGraphicFramePr>
        <p:xfrm>
          <a:off x="1284083" y="1031055"/>
          <a:ext cx="9623834" cy="49975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9322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5026C9DEB95C46B204F3FDA0CF58EE" ma:contentTypeVersion="20" ma:contentTypeDescription="Create a new document." ma:contentTypeScope="" ma:versionID="a3800e110c2a9075dee11a6e80a3fd92">
  <xsd:schema xmlns:xsd="http://www.w3.org/2001/XMLSchema" xmlns:xs="http://www.w3.org/2001/XMLSchema" xmlns:p="http://schemas.microsoft.com/office/2006/metadata/properties" xmlns:ns2="e76f5f57-60cc-4345-b183-f920e7a36423" xmlns:ns3="33b645db-a237-4c2e-83d9-49a8a09d23f5" targetNamespace="http://schemas.microsoft.com/office/2006/metadata/properties" ma:root="true" ma:fieldsID="3300201669fc421197e8c244e8c98233" ns2:_="" ns3:_="">
    <xsd:import namespace="e76f5f57-60cc-4345-b183-f920e7a36423"/>
    <xsd:import namespace="33b645db-a237-4c2e-83d9-49a8a09d23f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TaxCatchAll" minOccurs="0"/>
                <xsd:element ref="ns2:lcf76f155ced4ddcb4097134ff3c332f"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6f5f57-60cc-4345-b183-f920e7a364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3c75221-6d37-4f95-92e8-0b0ea71968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3b645db-a237-4c2e-83d9-49a8a09d23f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2e1e53ac-1063-4998-8e2e-6263ed15366c}" ma:internalName="TaxCatchAll" ma:showField="CatchAllData" ma:web="33b645db-a237-4c2e-83d9-49a8a09d23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3b645db-a237-4c2e-83d9-49a8a09d23f5" xsi:nil="true"/>
    <lcf76f155ced4ddcb4097134ff3c332f xmlns="e76f5f57-60cc-4345-b183-f920e7a3642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D4EC26-FC30-43F3-9779-C8A2F6CCEEDF}">
  <ds:schemaRefs>
    <ds:schemaRef ds:uri="33b645db-a237-4c2e-83d9-49a8a09d23f5"/>
    <ds:schemaRef ds:uri="e76f5f57-60cc-4345-b183-f920e7a3642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05909AC-1357-454F-92DF-98F328775EE1}">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33b645db-a237-4c2e-83d9-49a8a09d23f5"/>
    <ds:schemaRef ds:uri="e76f5f57-60cc-4345-b183-f920e7a36423"/>
    <ds:schemaRef ds:uri="http://www.w3.org/XML/1998/namespace"/>
  </ds:schemaRefs>
</ds:datastoreItem>
</file>

<file path=customXml/itemProps3.xml><?xml version="1.0" encoding="utf-8"?>
<ds:datastoreItem xmlns:ds="http://schemas.openxmlformats.org/officeDocument/2006/customXml" ds:itemID="{9D6AF655-FD35-4A0B-9997-ECB49CAB74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34602</TotalTime>
  <Words>640</Words>
  <Application>Microsoft Office PowerPoint</Application>
  <PresentationFormat>Widescreen</PresentationFormat>
  <Paragraphs>168</Paragraphs>
  <Slides>10</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Calibri</vt:lpstr>
      <vt:lpstr>Montserrat</vt:lpstr>
      <vt:lpstr>Open Sans</vt:lpstr>
      <vt:lpstr>Trebuchet MS</vt:lpstr>
      <vt:lpstr>Office Theme</vt:lpstr>
      <vt:lpstr>PowerPoint Presentation</vt:lpstr>
      <vt:lpstr>Background &amp; Objective</vt:lpstr>
      <vt:lpstr>Survey Approach Overview</vt:lpstr>
      <vt:lpstr>Survey Responses Overview</vt:lpstr>
      <vt:lpstr>Overall Surveys’ Response</vt:lpstr>
      <vt:lpstr>NRS User Survey Experience Ratings</vt:lpstr>
      <vt:lpstr>NRS User Survey Experience Ratings</vt:lpstr>
      <vt:lpstr>NRS User Survey Experience Ratings</vt:lpstr>
      <vt:lpstr>NRS User Survey Experience Ratings</vt:lpstr>
      <vt:lpstr>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Allen</dc:creator>
  <cp:lastModifiedBy>Pishey, Srikanth</cp:lastModifiedBy>
  <cp:revision>78</cp:revision>
  <dcterms:created xsi:type="dcterms:W3CDTF">2024-05-13T04:45:44Z</dcterms:created>
  <dcterms:modified xsi:type="dcterms:W3CDTF">2025-01-29T03:59:39Z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2023-12-19T00:00:00Z</vt:filetime>
  </property>
  <property fmtid="{D5CDD505-2E9C-101B-9397-08002B2CF9AE}" pid="3" name="Creator">
    <vt:lpwstr>Microsoft® PowerPoint® for Microsoft 365</vt:lpwstr>
  </property>
  <property fmtid="{D5CDD505-2E9C-101B-9397-08002B2CF9AE}" pid="4" name="LastSaved">
    <vt:filetime>2024-05-13T00:00:00Z</vt:filetime>
  </property>
  <property fmtid="{D5CDD505-2E9C-101B-9397-08002B2CF9AE}" pid="5" name="Producer">
    <vt:lpwstr>Microsoft® PowerPoint® for Microsoft 365</vt:lpwstr>
  </property>
  <property fmtid="{D5CDD505-2E9C-101B-9397-08002B2CF9AE}" pid="6" name="ContentTypeId">
    <vt:lpwstr>0x010100245026C9DEB95C46B204F3FDA0CF58EE</vt:lpwstr>
  </property>
  <property fmtid="{D5CDD505-2E9C-101B-9397-08002B2CF9AE}" pid="7" name="MediaServiceImageTags">
    <vt:lpwstr/>
  </property>
</Properties>
</file>