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4"/>
  </p:sldMasterIdLst>
  <p:notesMasterIdLst>
    <p:notesMasterId r:id="rId15"/>
  </p:notesMasterIdLst>
  <p:sldIdLst>
    <p:sldId id="256" r:id="rId5"/>
    <p:sldId id="257" r:id="rId6"/>
    <p:sldId id="258" r:id="rId7"/>
    <p:sldId id="270" r:id="rId8"/>
    <p:sldId id="260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</p:embeddedFont>
    <p:embeddedFont>
      <p:font typeface="Montserrat Medium" panose="00000600000000000000" pitchFamily="2" charset="0"/>
      <p:regular r:id="rId19"/>
      <p:italic r:id="rId20"/>
      <p:boldItalic r:id="rId21"/>
    </p:embeddedFont>
    <p:embeddedFont>
      <p:font typeface="Montserrat SemiBold" panose="00000700000000000000" pitchFamily="2" charset="0"/>
      <p:regular r:id="rId22"/>
      <p:bold r:id="rId23"/>
      <p:italic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9D579A-18C0-4E82-8F08-3CC47EA6DDF1}">
  <a:tblStyle styleId="{479D579A-18C0-4E82-8F08-3CC47EA6DDF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1933B24-4BA4-40C8-8BB2-3449B2F1AC72}" styleName="Table_1">
    <a:wholeTbl>
      <a:tcTxStyle b="off" i="off">
        <a:font>
          <a:latin typeface="Calibri"/>
          <a:ea typeface="Calibri"/>
          <a:cs typeface="Calibri"/>
        </a:font>
        <a:srgbClr val="2A2B2C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003D5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003D5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003D5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003D5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16"/>
    <p:restoredTop sz="94825"/>
  </p:normalViewPr>
  <p:slideViewPr>
    <p:cSldViewPr snapToGrid="0">
      <p:cViewPr varScale="1">
        <p:scale>
          <a:sx n="85" d="100"/>
          <a:sy n="85" d="100"/>
        </p:scale>
        <p:origin x="9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c4564fd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28625"/>
            <a:ext cx="2057400" cy="1157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8" name="Google Shape;88;g3bc4564fd1d_0_0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/>
          </a:p>
        </p:txBody>
      </p:sp>
      <p:sp>
        <p:nvSpPr>
          <p:cNvPr id="89" name="Google Shape;89;g3bc4564fd1d_0_0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600"/>
              <a:t>1</a:t>
            </a:fld>
            <a:endParaRPr sz="6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bc4564fd1d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275" name="Google Shape;275;g3bc4564fd1d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b85220d9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99" name="Google Shape;99;g3b85220d9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c4564fd1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106" name="Google Shape;106;g3bc4564fd1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bc4564fd1d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329" name="Google Shape;329;g3bc4564fd1d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c4564fd1d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123" name="Google Shape;123;g3bc4564fd1d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bc4564fd1d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139" name="Google Shape;139;g3bc4564fd1d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bc4564fd1d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173" name="Google Shape;173;g3bc4564fd1d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bc4564fd1d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207" name="Google Shape;207;g3bc4564fd1d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bc4564fd1d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AU"/>
          </a:p>
        </p:txBody>
      </p:sp>
      <p:sp>
        <p:nvSpPr>
          <p:cNvPr id="241" name="Google Shape;241;g3bc4564fd1d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page">
  <p:cSld name="25_Custom Layout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body" idx="1"/>
          </p:nvPr>
        </p:nvSpPr>
        <p:spPr>
          <a:xfrm>
            <a:off x="567200" y="1270933"/>
            <a:ext cx="11057600" cy="45552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spAutoFit/>
          </a:bodyPr>
          <a:lstStyle>
            <a:lvl1pPr marL="609585" lvl="0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1219170" lvl="1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○"/>
              <a:defRPr/>
            </a:lvl2pPr>
            <a:lvl3pPr marL="1828754" lvl="2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3pPr>
            <a:lvl4pPr marL="2438339" lvl="3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4pPr>
            <a:lvl5pPr marL="3047924" lvl="4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○"/>
              <a:defRPr/>
            </a:lvl5pPr>
            <a:lvl6pPr marL="3657509" lvl="5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6pPr>
            <a:lvl7pPr marL="4267093" lvl="6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7pPr>
            <a:lvl8pPr marL="4876678" lvl="7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○"/>
              <a:defRPr/>
            </a:lvl8pPr>
            <a:lvl9pPr marL="5486263" lvl="8" indent="-364058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10"/>
          <a:stretch/>
        </p:blipFill>
        <p:spPr>
          <a:xfrm>
            <a:off x="699301" y="6366134"/>
            <a:ext cx="1093401" cy="1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11039932" y="6342212"/>
            <a:ext cx="448793" cy="222793"/>
          </a:xfrm>
          <a:custGeom>
            <a:avLst/>
            <a:gdLst/>
            <a:ahLst/>
            <a:cxnLst/>
            <a:rect l="l" t="t" r="r" b="b"/>
            <a:pathLst>
              <a:path w="544" h="272" extrusionOk="0">
                <a:moveTo>
                  <a:pt x="408" y="272"/>
                </a:moveTo>
                <a:lnTo>
                  <a:pt x="408" y="272"/>
                </a:lnTo>
                <a:lnTo>
                  <a:pt x="136" y="272"/>
                </a:lnTo>
                <a:cubicBezTo>
                  <a:pt x="60" y="272"/>
                  <a:pt x="0" y="211"/>
                  <a:pt x="0" y="135"/>
                </a:cubicBezTo>
                <a:lnTo>
                  <a:pt x="0" y="135"/>
                </a:lnTo>
                <a:cubicBezTo>
                  <a:pt x="0" y="60"/>
                  <a:pt x="60" y="0"/>
                  <a:pt x="136" y="0"/>
                </a:cubicBezTo>
                <a:lnTo>
                  <a:pt x="408" y="0"/>
                </a:lnTo>
                <a:cubicBezTo>
                  <a:pt x="483" y="0"/>
                  <a:pt x="544" y="60"/>
                  <a:pt x="544" y="135"/>
                </a:cubicBezTo>
                <a:lnTo>
                  <a:pt x="544" y="135"/>
                </a:lnTo>
                <a:cubicBezTo>
                  <a:pt x="544" y="211"/>
                  <a:pt x="483" y="272"/>
                  <a:pt x="408" y="272"/>
                </a:cubicBezTo>
                <a:close/>
              </a:path>
            </a:pathLst>
          </a:custGeom>
          <a:solidFill>
            <a:srgbClr val="25E2CC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1264327" y="6342212"/>
            <a:ext cx="224396" cy="222793"/>
          </a:xfrm>
          <a:custGeom>
            <a:avLst/>
            <a:gdLst/>
            <a:ahLst/>
            <a:cxnLst/>
            <a:rect l="l" t="t" r="r" b="b"/>
            <a:pathLst>
              <a:path w="272" h="272" extrusionOk="0">
                <a:moveTo>
                  <a:pt x="272" y="135"/>
                </a:moveTo>
                <a:lnTo>
                  <a:pt x="272" y="135"/>
                </a:lnTo>
                <a:cubicBezTo>
                  <a:pt x="272" y="211"/>
                  <a:pt x="211" y="272"/>
                  <a:pt x="136" y="272"/>
                </a:cubicBezTo>
                <a:cubicBezTo>
                  <a:pt x="60" y="272"/>
                  <a:pt x="0" y="211"/>
                  <a:pt x="0" y="135"/>
                </a:cubicBezTo>
                <a:cubicBezTo>
                  <a:pt x="0" y="60"/>
                  <a:pt x="60" y="0"/>
                  <a:pt x="136" y="0"/>
                </a:cubicBezTo>
                <a:cubicBezTo>
                  <a:pt x="211" y="0"/>
                  <a:pt x="272" y="60"/>
                  <a:pt x="272" y="135"/>
                </a:cubicBezTo>
                <a:close/>
              </a:path>
            </a:pathLst>
          </a:custGeom>
          <a:solidFill>
            <a:srgbClr val="003D5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11218613" y="6290807"/>
            <a:ext cx="3160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ontserrat"/>
              <a:buNone/>
            </a:pPr>
            <a:fld id="{00000000-1234-1234-1234-123412341234}" type="slidenum">
              <a:rPr lang="en-GB" sz="66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ontserrat"/>
                <a:buNone/>
              </a:pPr>
              <a:t>‹#›</a:t>
            </a:fld>
            <a:endParaRPr sz="667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4;p2"/>
          <p:cNvSpPr txBox="1"/>
          <p:nvPr/>
        </p:nvSpPr>
        <p:spPr>
          <a:xfrm>
            <a:off x="6285317" y="6402207"/>
            <a:ext cx="4608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00"/>
              <a:buFont typeface="Montserrat"/>
              <a:buNone/>
            </a:pPr>
            <a:r>
              <a:rPr lang="en-GB" sz="667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© 2024 Concentrix Corp. All rights reserved. Confidential and proprietary.</a:t>
            </a:r>
            <a:endParaRPr sz="667" dirty="0">
              <a:solidFill>
                <a:schemeClr val="dk1"/>
              </a:solidFill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11057600" cy="592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id">
  <p:cSld name="SECTION_HEADER_2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/>
          <p:nvPr/>
        </p:nvSpPr>
        <p:spPr>
          <a:xfrm>
            <a:off x="567200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" name="Google Shape;68;p11"/>
          <p:cNvSpPr/>
          <p:nvPr/>
        </p:nvSpPr>
        <p:spPr>
          <a:xfrm>
            <a:off x="2440500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" name="Google Shape;69;p11"/>
          <p:cNvSpPr/>
          <p:nvPr/>
        </p:nvSpPr>
        <p:spPr>
          <a:xfrm>
            <a:off x="4313800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6187100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8060399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9933699" y="576000"/>
            <a:ext cx="16912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DC-Pagination">
  <p:cSld name="TITLE_4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/>
          <p:nvPr/>
        </p:nvSpPr>
        <p:spPr>
          <a:xfrm>
            <a:off x="0" y="6506635"/>
            <a:ext cx="12192000" cy="35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689037" y="6475537"/>
            <a:ext cx="24392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67" b="1" dirty="0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124233" y="6638567"/>
            <a:ext cx="4486400" cy="1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</a:pPr>
            <a:r>
              <a:rPr lang="en-GB" sz="80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© 202</a:t>
            </a:r>
            <a:r>
              <a:rPr lang="en-GB" sz="800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lang="en-GB" sz="80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Concentrix Corp. All Rights Reserved. Confidential and Proprietary.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" name="Google Shape;78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28105" y="6638564"/>
            <a:ext cx="1871625" cy="87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 rotWithShape="1">
          <a:blip r:embed="rId3">
            <a:alphaModFix/>
          </a:blip>
          <a:srcRect l="4413" t="15134" r="3835" b="15756"/>
          <a:stretch/>
        </p:blipFill>
        <p:spPr>
          <a:xfrm>
            <a:off x="8731367" y="6604435"/>
            <a:ext cx="706637" cy="156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3"/>
          <p:cNvCxnSpPr/>
          <p:nvPr/>
        </p:nvCxnSpPr>
        <p:spPr>
          <a:xfrm>
            <a:off x="9555267" y="6580633"/>
            <a:ext cx="0" cy="2036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1" name="Google Shape;81;p13"/>
          <p:cNvSpPr txBox="1">
            <a:spLocks noGrp="1"/>
          </p:cNvSpPr>
          <p:nvPr>
            <p:ph type="sldNum" idx="12"/>
          </p:nvPr>
        </p:nvSpPr>
        <p:spPr>
          <a:xfrm>
            <a:off x="11231233" y="6585035"/>
            <a:ext cx="731600" cy="1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buNone/>
              <a:defRPr sz="10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obj">
  <p:cSld name="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>
            <a:off x="8586197" y="6553557"/>
            <a:ext cx="2800800" cy="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  <a:defRPr sz="5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sp>
        <p:nvSpPr>
          <p:cNvPr id="84" name="Google Shape;84;p14"/>
          <p:cNvSpPr txBox="1">
            <a:spLocks noGrp="1"/>
          </p:cNvSpPr>
          <p:nvPr>
            <p:ph type="dt" idx="10"/>
          </p:nvPr>
        </p:nvSpPr>
        <p:spPr>
          <a:xfrm>
            <a:off x="609600" y="6377941"/>
            <a:ext cx="2804000" cy="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500"/>
              <a:buFont typeface="Montserrat"/>
              <a:buNone/>
              <a:defRPr sz="1867" b="0" i="0" u="none" strike="noStrike" cap="none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sp>
        <p:nvSpPr>
          <p:cNvPr id="85" name="Google Shape;85;p14"/>
          <p:cNvSpPr txBox="1">
            <a:spLocks noGrp="1"/>
          </p:cNvSpPr>
          <p:nvPr>
            <p:ph type="sldNum" idx="12"/>
          </p:nvPr>
        </p:nvSpPr>
        <p:spPr>
          <a:xfrm>
            <a:off x="11743135" y="6557409"/>
            <a:ext cx="152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6933" marR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6933" marR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6933" marR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933" marR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933" marR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6933" marR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6933" marR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933" marR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6933" marR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500"/>
              <a:buFont typeface="Arial"/>
              <a:buNone/>
              <a:defRPr sz="6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16933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_Concentrix_Light">
  <p:cSld name="25_Custom Layout_2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10"/>
          <a:stretch/>
        </p:blipFill>
        <p:spPr>
          <a:xfrm>
            <a:off x="699301" y="6366134"/>
            <a:ext cx="1093401" cy="1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11039932" y="6342212"/>
            <a:ext cx="448793" cy="222793"/>
          </a:xfrm>
          <a:custGeom>
            <a:avLst/>
            <a:gdLst/>
            <a:ahLst/>
            <a:cxnLst/>
            <a:rect l="l" t="t" r="r" b="b"/>
            <a:pathLst>
              <a:path w="544" h="272" extrusionOk="0">
                <a:moveTo>
                  <a:pt x="408" y="272"/>
                </a:moveTo>
                <a:lnTo>
                  <a:pt x="408" y="272"/>
                </a:lnTo>
                <a:lnTo>
                  <a:pt x="136" y="272"/>
                </a:lnTo>
                <a:cubicBezTo>
                  <a:pt x="60" y="272"/>
                  <a:pt x="0" y="211"/>
                  <a:pt x="0" y="135"/>
                </a:cubicBezTo>
                <a:lnTo>
                  <a:pt x="0" y="135"/>
                </a:lnTo>
                <a:cubicBezTo>
                  <a:pt x="0" y="60"/>
                  <a:pt x="60" y="0"/>
                  <a:pt x="136" y="0"/>
                </a:cubicBezTo>
                <a:lnTo>
                  <a:pt x="408" y="0"/>
                </a:lnTo>
                <a:cubicBezTo>
                  <a:pt x="483" y="0"/>
                  <a:pt x="544" y="60"/>
                  <a:pt x="544" y="135"/>
                </a:cubicBezTo>
                <a:lnTo>
                  <a:pt x="544" y="135"/>
                </a:lnTo>
                <a:cubicBezTo>
                  <a:pt x="544" y="211"/>
                  <a:pt x="483" y="272"/>
                  <a:pt x="408" y="272"/>
                </a:cubicBezTo>
                <a:close/>
              </a:path>
            </a:pathLst>
          </a:custGeom>
          <a:solidFill>
            <a:srgbClr val="25E2CC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11264327" y="6342212"/>
            <a:ext cx="224396" cy="222793"/>
          </a:xfrm>
          <a:custGeom>
            <a:avLst/>
            <a:gdLst/>
            <a:ahLst/>
            <a:cxnLst/>
            <a:rect l="l" t="t" r="r" b="b"/>
            <a:pathLst>
              <a:path w="272" h="272" extrusionOk="0">
                <a:moveTo>
                  <a:pt x="272" y="135"/>
                </a:moveTo>
                <a:lnTo>
                  <a:pt x="272" y="135"/>
                </a:lnTo>
                <a:cubicBezTo>
                  <a:pt x="272" y="211"/>
                  <a:pt x="211" y="272"/>
                  <a:pt x="136" y="272"/>
                </a:cubicBezTo>
                <a:cubicBezTo>
                  <a:pt x="60" y="272"/>
                  <a:pt x="0" y="211"/>
                  <a:pt x="0" y="135"/>
                </a:cubicBezTo>
                <a:cubicBezTo>
                  <a:pt x="0" y="60"/>
                  <a:pt x="60" y="0"/>
                  <a:pt x="136" y="0"/>
                </a:cubicBezTo>
                <a:cubicBezTo>
                  <a:pt x="211" y="0"/>
                  <a:pt x="272" y="60"/>
                  <a:pt x="272" y="135"/>
                </a:cubicBezTo>
                <a:close/>
              </a:path>
            </a:pathLst>
          </a:custGeom>
          <a:solidFill>
            <a:srgbClr val="003D5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3"/>
          <p:cNvSpPr txBox="1"/>
          <p:nvPr/>
        </p:nvSpPr>
        <p:spPr>
          <a:xfrm>
            <a:off x="11218613" y="6290807"/>
            <a:ext cx="3160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ontserrat"/>
              <a:buNone/>
            </a:pPr>
            <a:fld id="{00000000-1234-1234-1234-123412341234}" type="slidenum">
              <a:rPr lang="en-GB" sz="66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ontserrat"/>
                <a:buNone/>
              </a:pPr>
              <a:t>‹#›</a:t>
            </a:fld>
            <a:endParaRPr sz="667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1;p3"/>
          <p:cNvSpPr txBox="1"/>
          <p:nvPr/>
        </p:nvSpPr>
        <p:spPr>
          <a:xfrm>
            <a:off x="6285317" y="6402207"/>
            <a:ext cx="4608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00"/>
              <a:buFont typeface="Montserrat"/>
              <a:buNone/>
            </a:pPr>
            <a:r>
              <a:rPr lang="en-GB" sz="667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© 202</a:t>
            </a:r>
            <a:r>
              <a:rPr lang="en-GB" sz="667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en-GB" sz="667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Concentrix Corp. All rights reserved. Confidential and proprietary.</a:t>
            </a:r>
            <a:endParaRPr sz="667" dirty="0">
              <a:solidFill>
                <a:schemeClr val="dk1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5630000" cy="638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_Catalyst_Light">
  <p:cSld name="25_Custom Layout_2_1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7201" y="6366134"/>
            <a:ext cx="1550767" cy="1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/>
          <p:nvPr/>
        </p:nvSpPr>
        <p:spPr>
          <a:xfrm>
            <a:off x="11039932" y="6342212"/>
            <a:ext cx="448793" cy="222793"/>
          </a:xfrm>
          <a:custGeom>
            <a:avLst/>
            <a:gdLst/>
            <a:ahLst/>
            <a:cxnLst/>
            <a:rect l="l" t="t" r="r" b="b"/>
            <a:pathLst>
              <a:path w="544" h="272" extrusionOk="0">
                <a:moveTo>
                  <a:pt x="408" y="272"/>
                </a:moveTo>
                <a:lnTo>
                  <a:pt x="408" y="272"/>
                </a:lnTo>
                <a:lnTo>
                  <a:pt x="136" y="272"/>
                </a:lnTo>
                <a:cubicBezTo>
                  <a:pt x="60" y="272"/>
                  <a:pt x="0" y="211"/>
                  <a:pt x="0" y="135"/>
                </a:cubicBezTo>
                <a:lnTo>
                  <a:pt x="0" y="135"/>
                </a:lnTo>
                <a:cubicBezTo>
                  <a:pt x="0" y="60"/>
                  <a:pt x="60" y="0"/>
                  <a:pt x="136" y="0"/>
                </a:cubicBezTo>
                <a:lnTo>
                  <a:pt x="408" y="0"/>
                </a:lnTo>
                <a:cubicBezTo>
                  <a:pt x="483" y="0"/>
                  <a:pt x="544" y="60"/>
                  <a:pt x="544" y="135"/>
                </a:cubicBezTo>
                <a:lnTo>
                  <a:pt x="544" y="135"/>
                </a:lnTo>
                <a:cubicBezTo>
                  <a:pt x="544" y="211"/>
                  <a:pt x="483" y="272"/>
                  <a:pt x="408" y="272"/>
                </a:cubicBezTo>
                <a:close/>
              </a:path>
            </a:pathLst>
          </a:custGeom>
          <a:solidFill>
            <a:srgbClr val="25E2CC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11264327" y="6342212"/>
            <a:ext cx="224396" cy="222793"/>
          </a:xfrm>
          <a:custGeom>
            <a:avLst/>
            <a:gdLst/>
            <a:ahLst/>
            <a:cxnLst/>
            <a:rect l="l" t="t" r="r" b="b"/>
            <a:pathLst>
              <a:path w="272" h="272" extrusionOk="0">
                <a:moveTo>
                  <a:pt x="272" y="135"/>
                </a:moveTo>
                <a:lnTo>
                  <a:pt x="272" y="135"/>
                </a:lnTo>
                <a:cubicBezTo>
                  <a:pt x="272" y="211"/>
                  <a:pt x="211" y="272"/>
                  <a:pt x="136" y="272"/>
                </a:cubicBezTo>
                <a:cubicBezTo>
                  <a:pt x="60" y="272"/>
                  <a:pt x="0" y="211"/>
                  <a:pt x="0" y="135"/>
                </a:cubicBezTo>
                <a:cubicBezTo>
                  <a:pt x="0" y="60"/>
                  <a:pt x="60" y="0"/>
                  <a:pt x="136" y="0"/>
                </a:cubicBezTo>
                <a:cubicBezTo>
                  <a:pt x="211" y="0"/>
                  <a:pt x="272" y="60"/>
                  <a:pt x="272" y="135"/>
                </a:cubicBezTo>
                <a:close/>
              </a:path>
            </a:pathLst>
          </a:custGeom>
          <a:solidFill>
            <a:srgbClr val="003D5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" name="Google Shape;27;p4"/>
          <p:cNvSpPr txBox="1"/>
          <p:nvPr/>
        </p:nvSpPr>
        <p:spPr>
          <a:xfrm>
            <a:off x="11218613" y="6290807"/>
            <a:ext cx="3160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ontserrat"/>
              <a:buNone/>
            </a:pPr>
            <a:fld id="{00000000-1234-1234-1234-123412341234}" type="slidenum">
              <a:rPr lang="en-GB" sz="66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ontserrat"/>
                <a:buNone/>
              </a:pPr>
              <a:t>‹#›</a:t>
            </a:fld>
            <a:endParaRPr sz="667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4"/>
          <p:cNvSpPr txBox="1"/>
          <p:nvPr/>
        </p:nvSpPr>
        <p:spPr>
          <a:xfrm>
            <a:off x="6285317" y="6402207"/>
            <a:ext cx="4608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00"/>
              <a:buFont typeface="Montserrat"/>
              <a:buNone/>
            </a:pPr>
            <a:r>
              <a:rPr lang="en-GB" sz="667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© 202</a:t>
            </a:r>
            <a:r>
              <a:rPr lang="en-GB" sz="667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en-GB" sz="667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Concentrix Corp. All rights reserved. Confidential and proprietary.</a:t>
            </a:r>
            <a:endParaRPr sz="667" dirty="0">
              <a:solidFill>
                <a:schemeClr val="dk1"/>
              </a:solidFill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5630000" cy="638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9pPr>
          </a:lstStyle>
          <a:p>
            <a:endParaRPr/>
          </a:p>
        </p:txBody>
      </p:sp>
      <p:pic>
        <p:nvPicPr>
          <p:cNvPr id="30" name="Google Shape;30;p4" title="NRS_Logo_primar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0967" y="6278633"/>
            <a:ext cx="432000" cy="3499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4"/>
          <p:cNvCxnSpPr/>
          <p:nvPr/>
        </p:nvCxnSpPr>
        <p:spPr>
          <a:xfrm>
            <a:off x="2454467" y="6263833"/>
            <a:ext cx="0" cy="3568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_Concentrix_Dark">
  <p:cSld name="25_Custom Layout_1">
    <p:bg>
      <p:bgPr>
        <a:solidFill>
          <a:schemeClr val="accen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 t="-3039"/>
          <a:stretch/>
        </p:blipFill>
        <p:spPr>
          <a:xfrm>
            <a:off x="699301" y="6366134"/>
            <a:ext cx="1093400" cy="1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/>
          <p:nvPr/>
        </p:nvSpPr>
        <p:spPr>
          <a:xfrm>
            <a:off x="11039932" y="6342212"/>
            <a:ext cx="448793" cy="222793"/>
          </a:xfrm>
          <a:custGeom>
            <a:avLst/>
            <a:gdLst/>
            <a:ahLst/>
            <a:cxnLst/>
            <a:rect l="l" t="t" r="r" b="b"/>
            <a:pathLst>
              <a:path w="544" h="272" extrusionOk="0">
                <a:moveTo>
                  <a:pt x="408" y="272"/>
                </a:moveTo>
                <a:lnTo>
                  <a:pt x="408" y="272"/>
                </a:lnTo>
                <a:lnTo>
                  <a:pt x="136" y="272"/>
                </a:lnTo>
                <a:cubicBezTo>
                  <a:pt x="60" y="272"/>
                  <a:pt x="0" y="211"/>
                  <a:pt x="0" y="135"/>
                </a:cubicBezTo>
                <a:lnTo>
                  <a:pt x="0" y="135"/>
                </a:lnTo>
                <a:cubicBezTo>
                  <a:pt x="0" y="60"/>
                  <a:pt x="60" y="0"/>
                  <a:pt x="136" y="0"/>
                </a:cubicBezTo>
                <a:lnTo>
                  <a:pt x="408" y="0"/>
                </a:lnTo>
                <a:cubicBezTo>
                  <a:pt x="483" y="0"/>
                  <a:pt x="544" y="60"/>
                  <a:pt x="544" y="135"/>
                </a:cubicBezTo>
                <a:lnTo>
                  <a:pt x="544" y="135"/>
                </a:lnTo>
                <a:cubicBezTo>
                  <a:pt x="544" y="211"/>
                  <a:pt x="483" y="272"/>
                  <a:pt x="408" y="272"/>
                </a:cubicBezTo>
                <a:close/>
              </a:path>
            </a:pathLst>
          </a:custGeom>
          <a:solidFill>
            <a:srgbClr val="25E2CC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11264327" y="6342212"/>
            <a:ext cx="224396" cy="222793"/>
          </a:xfrm>
          <a:custGeom>
            <a:avLst/>
            <a:gdLst/>
            <a:ahLst/>
            <a:cxnLst/>
            <a:rect l="l" t="t" r="r" b="b"/>
            <a:pathLst>
              <a:path w="272" h="272" extrusionOk="0">
                <a:moveTo>
                  <a:pt x="272" y="135"/>
                </a:moveTo>
                <a:lnTo>
                  <a:pt x="272" y="135"/>
                </a:lnTo>
                <a:cubicBezTo>
                  <a:pt x="272" y="211"/>
                  <a:pt x="211" y="272"/>
                  <a:pt x="136" y="272"/>
                </a:cubicBezTo>
                <a:cubicBezTo>
                  <a:pt x="60" y="272"/>
                  <a:pt x="0" y="211"/>
                  <a:pt x="0" y="135"/>
                </a:cubicBezTo>
                <a:cubicBezTo>
                  <a:pt x="0" y="60"/>
                  <a:pt x="60" y="0"/>
                  <a:pt x="136" y="0"/>
                </a:cubicBezTo>
                <a:cubicBezTo>
                  <a:pt x="211" y="0"/>
                  <a:pt x="272" y="60"/>
                  <a:pt x="272" y="1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36;p5"/>
          <p:cNvSpPr txBox="1"/>
          <p:nvPr/>
        </p:nvSpPr>
        <p:spPr>
          <a:xfrm>
            <a:off x="11218613" y="6290807"/>
            <a:ext cx="3160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ontserrat"/>
              <a:buNone/>
            </a:pPr>
            <a:fld id="{00000000-1234-1234-1234-123412341234}" type="slidenum">
              <a:rPr lang="en-GB" sz="6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ontserrat"/>
                <a:buNone/>
              </a:pPr>
              <a:t>‹#›</a:t>
            </a:fld>
            <a:endParaRPr sz="667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37;p5"/>
          <p:cNvSpPr txBox="1"/>
          <p:nvPr/>
        </p:nvSpPr>
        <p:spPr>
          <a:xfrm>
            <a:off x="6285317" y="6402207"/>
            <a:ext cx="4608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00"/>
              <a:buFont typeface="Montserrat"/>
              <a:buNone/>
            </a:pPr>
            <a:r>
              <a:rPr lang="en-GB" sz="667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© 202</a:t>
            </a:r>
            <a:r>
              <a:rPr lang="en-GB" sz="667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en-GB" sz="667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Concentrix Corp. All rights reserved. Confidential and proprietary.</a:t>
            </a:r>
            <a:endParaRPr sz="667" dirty="0">
              <a:solidFill>
                <a:schemeClr val="lt1"/>
              </a:solidFill>
            </a:endParaRPr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5630000" cy="638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_Catalyst_Dark">
  <p:cSld name="25_Custom Layout_2_1_1">
    <p:bg>
      <p:bgPr>
        <a:solidFill>
          <a:schemeClr val="accen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/>
          <p:cNvPicPr preferRelativeResize="0"/>
          <p:nvPr/>
        </p:nvPicPr>
        <p:blipFill rotWithShape="1">
          <a:blip r:embed="rId2">
            <a:alphaModFix/>
          </a:blip>
          <a:srcRect l="9"/>
          <a:stretch/>
        </p:blipFill>
        <p:spPr>
          <a:xfrm>
            <a:off x="687201" y="6366134"/>
            <a:ext cx="1550767" cy="1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/>
          <p:nvPr/>
        </p:nvSpPr>
        <p:spPr>
          <a:xfrm>
            <a:off x="11039932" y="6342212"/>
            <a:ext cx="448793" cy="222793"/>
          </a:xfrm>
          <a:custGeom>
            <a:avLst/>
            <a:gdLst/>
            <a:ahLst/>
            <a:cxnLst/>
            <a:rect l="l" t="t" r="r" b="b"/>
            <a:pathLst>
              <a:path w="544" h="272" extrusionOk="0">
                <a:moveTo>
                  <a:pt x="408" y="272"/>
                </a:moveTo>
                <a:lnTo>
                  <a:pt x="408" y="272"/>
                </a:lnTo>
                <a:lnTo>
                  <a:pt x="136" y="272"/>
                </a:lnTo>
                <a:cubicBezTo>
                  <a:pt x="60" y="272"/>
                  <a:pt x="0" y="211"/>
                  <a:pt x="0" y="135"/>
                </a:cubicBezTo>
                <a:lnTo>
                  <a:pt x="0" y="135"/>
                </a:lnTo>
                <a:cubicBezTo>
                  <a:pt x="0" y="60"/>
                  <a:pt x="60" y="0"/>
                  <a:pt x="136" y="0"/>
                </a:cubicBezTo>
                <a:lnTo>
                  <a:pt x="408" y="0"/>
                </a:lnTo>
                <a:cubicBezTo>
                  <a:pt x="483" y="0"/>
                  <a:pt x="544" y="60"/>
                  <a:pt x="544" y="135"/>
                </a:cubicBezTo>
                <a:lnTo>
                  <a:pt x="544" y="135"/>
                </a:lnTo>
                <a:cubicBezTo>
                  <a:pt x="544" y="211"/>
                  <a:pt x="483" y="272"/>
                  <a:pt x="408" y="272"/>
                </a:cubicBezTo>
                <a:close/>
              </a:path>
            </a:pathLst>
          </a:custGeom>
          <a:solidFill>
            <a:srgbClr val="25E2CC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" name="Google Shape;42;p6"/>
          <p:cNvSpPr/>
          <p:nvPr/>
        </p:nvSpPr>
        <p:spPr>
          <a:xfrm>
            <a:off x="11264327" y="6342212"/>
            <a:ext cx="224396" cy="222793"/>
          </a:xfrm>
          <a:custGeom>
            <a:avLst/>
            <a:gdLst/>
            <a:ahLst/>
            <a:cxnLst/>
            <a:rect l="l" t="t" r="r" b="b"/>
            <a:pathLst>
              <a:path w="272" h="272" extrusionOk="0">
                <a:moveTo>
                  <a:pt x="272" y="135"/>
                </a:moveTo>
                <a:lnTo>
                  <a:pt x="272" y="135"/>
                </a:lnTo>
                <a:cubicBezTo>
                  <a:pt x="272" y="211"/>
                  <a:pt x="211" y="272"/>
                  <a:pt x="136" y="272"/>
                </a:cubicBezTo>
                <a:cubicBezTo>
                  <a:pt x="60" y="272"/>
                  <a:pt x="0" y="211"/>
                  <a:pt x="0" y="135"/>
                </a:cubicBezTo>
                <a:cubicBezTo>
                  <a:pt x="0" y="60"/>
                  <a:pt x="60" y="0"/>
                  <a:pt x="136" y="0"/>
                </a:cubicBezTo>
                <a:cubicBezTo>
                  <a:pt x="211" y="0"/>
                  <a:pt x="272" y="60"/>
                  <a:pt x="272" y="1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2A2B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" name="Google Shape;43;p6"/>
          <p:cNvSpPr txBox="1"/>
          <p:nvPr/>
        </p:nvSpPr>
        <p:spPr>
          <a:xfrm>
            <a:off x="11218613" y="6290807"/>
            <a:ext cx="3160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ontserrat"/>
              <a:buNone/>
            </a:pPr>
            <a:fld id="{00000000-1234-1234-1234-123412341234}" type="slidenum">
              <a:rPr lang="en-GB" sz="6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ontserrat"/>
                <a:buNone/>
              </a:pPr>
              <a:t>‹#›</a:t>
            </a:fld>
            <a:endParaRPr sz="667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44;p6"/>
          <p:cNvSpPr txBox="1"/>
          <p:nvPr/>
        </p:nvSpPr>
        <p:spPr>
          <a:xfrm>
            <a:off x="6285317" y="6402207"/>
            <a:ext cx="4608400" cy="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00"/>
              <a:buFont typeface="Montserrat"/>
              <a:buNone/>
            </a:pPr>
            <a:r>
              <a:rPr lang="en-GB" sz="667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© 2026 Concentrix Corp. All rights reserved. Confidential and proprietary.</a:t>
            </a:r>
            <a:endParaRPr sz="667" dirty="0">
              <a:solidFill>
                <a:schemeClr val="lt1"/>
              </a:solidFill>
            </a:endParaRPr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5630000" cy="638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6" name="Google Shape;46;p6" title="NRS_Logo_primar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0967" y="6278633"/>
            <a:ext cx="432000" cy="3499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" name="Google Shape;47;p6"/>
          <p:cNvCxnSpPr/>
          <p:nvPr/>
        </p:nvCxnSpPr>
        <p:spPr>
          <a:xfrm>
            <a:off x="2454467" y="6263833"/>
            <a:ext cx="0" cy="3568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grid ">
  <p:cSld name="SECTION_HEADER_1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567200" y="576000"/>
            <a:ext cx="5284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" name="Google Shape;50;p7"/>
          <p:cNvSpPr/>
          <p:nvPr/>
        </p:nvSpPr>
        <p:spPr>
          <a:xfrm>
            <a:off x="6340400" y="576000"/>
            <a:ext cx="5284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grid ">
  <p:cSld name="SECTION_HEADER_1_2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4347667" y="578133"/>
            <a:ext cx="3486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8128133" y="578133"/>
            <a:ext cx="3486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567200" y="578133"/>
            <a:ext cx="3486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grid">
  <p:cSld name="SECTION_HEADER_3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/>
          <p:nvPr/>
        </p:nvSpPr>
        <p:spPr>
          <a:xfrm>
            <a:off x="567200" y="576000"/>
            <a:ext cx="2528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3410267" y="576000"/>
            <a:ext cx="2528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6253333" y="576000"/>
            <a:ext cx="2528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" name="Google Shape;59;p9"/>
          <p:cNvSpPr/>
          <p:nvPr/>
        </p:nvSpPr>
        <p:spPr>
          <a:xfrm>
            <a:off x="9096400" y="576000"/>
            <a:ext cx="25284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grid">
  <p:cSld name="SECTION_HEADER_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/>
          <p:nvPr/>
        </p:nvSpPr>
        <p:spPr>
          <a:xfrm>
            <a:off x="567200" y="576000"/>
            <a:ext cx="20448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" name="Google Shape;62;p10"/>
          <p:cNvSpPr/>
          <p:nvPr/>
        </p:nvSpPr>
        <p:spPr>
          <a:xfrm>
            <a:off x="2820417" y="576000"/>
            <a:ext cx="20448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" name="Google Shape;63;p10"/>
          <p:cNvSpPr/>
          <p:nvPr/>
        </p:nvSpPr>
        <p:spPr>
          <a:xfrm>
            <a:off x="5073636" y="576000"/>
            <a:ext cx="20448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" name="Google Shape;64;p10"/>
          <p:cNvSpPr/>
          <p:nvPr/>
        </p:nvSpPr>
        <p:spPr>
          <a:xfrm>
            <a:off x="7326853" y="576000"/>
            <a:ext cx="20448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" name="Google Shape;65;p10"/>
          <p:cNvSpPr/>
          <p:nvPr/>
        </p:nvSpPr>
        <p:spPr>
          <a:xfrm>
            <a:off x="9580072" y="576000"/>
            <a:ext cx="2044800" cy="5714800"/>
          </a:xfrm>
          <a:prstGeom prst="rect">
            <a:avLst/>
          </a:prstGeom>
          <a:solidFill>
            <a:srgbClr val="EA9999">
              <a:alpha val="2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67200" y="578133"/>
            <a:ext cx="110576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90000" bIns="9000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ontserrat"/>
              <a:buNone/>
              <a:defRPr sz="1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7200" y="2108133"/>
            <a:ext cx="6134000" cy="19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●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○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■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●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○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■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●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○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730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Char char="■"/>
              <a:defRPr sz="7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9E279D-2AF2-DD2A-A816-940F74590C4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2463" y="63500"/>
            <a:ext cx="763587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400" dirty="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BCB5EB-39D9-34E8-FD61-C91F1D6433F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32463" y="6581140"/>
            <a:ext cx="763587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400" dirty="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57" userDrawn="1">
          <p15:clr>
            <a:srgbClr val="E46962"/>
          </p15:clr>
        </p15:guide>
        <p15:guide id="2" orient="horz" pos="364" userDrawn="1">
          <p15:clr>
            <a:srgbClr val="E46962"/>
          </p15:clr>
        </p15:guide>
        <p15:guide id="3" orient="horz" pos="3963" userDrawn="1">
          <p15:clr>
            <a:srgbClr val="E46962"/>
          </p15:clr>
        </p15:guide>
        <p15:guide id="4" pos="7323" userDrawn="1">
          <p15:clr>
            <a:srgbClr val="E46962"/>
          </p15:clr>
        </p15:guide>
        <p15:guide id="5" pos="433" userDrawn="1">
          <p15:clr>
            <a:srgbClr val="E46962"/>
          </p15:clr>
        </p15:guide>
        <p15:guide id="6" pos="7247" userDrawn="1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gEUsBJgO8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/>
        </p:nvSpPr>
        <p:spPr>
          <a:xfrm>
            <a:off x="585799" y="1956433"/>
            <a:ext cx="4913200" cy="1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NRS </a:t>
            </a:r>
            <a:br>
              <a:rPr lang="en-GB" sz="4000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GB" sz="4000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User Experience</a:t>
            </a:r>
            <a:endParaRPr sz="4000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Survey 10 </a:t>
            </a:r>
            <a:r>
              <a:rPr lang="en-GB" sz="4000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Results</a:t>
            </a:r>
            <a:endParaRPr sz="4000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629907" y="3856023"/>
            <a:ext cx="3558400" cy="283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May to June 2026</a:t>
            </a:r>
            <a:endParaRPr sz="1600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4" name="Google Shape;94;p15" title="Mobile=N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667" y="423675"/>
            <a:ext cx="2880000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5"/>
          <p:cNvPicPr preferRelativeResize="0"/>
          <p:nvPr/>
        </p:nvPicPr>
        <p:blipFill rotWithShape="1">
          <a:blip r:embed="rId4">
            <a:alphaModFix/>
          </a:blip>
          <a:srcRect r="10"/>
          <a:stretch/>
        </p:blipFill>
        <p:spPr>
          <a:xfrm>
            <a:off x="567214" y="5863837"/>
            <a:ext cx="1397700" cy="48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p15"/>
          <p:cNvCxnSpPr/>
          <p:nvPr/>
        </p:nvCxnSpPr>
        <p:spPr>
          <a:xfrm rot="10800000">
            <a:off x="597600" y="5655983"/>
            <a:ext cx="50316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This is an image of a young man in business suit signing “thank you” in Auslan.">
            <a:extLst>
              <a:ext uri="{FF2B5EF4-FFF2-40B4-BE49-F238E27FC236}">
                <a16:creationId xmlns:a16="http://schemas.microsoft.com/office/drawing/2014/main" id="{63966766-7B49-42B9-DE56-36E657E18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224" y="257175"/>
            <a:ext cx="5476875" cy="63436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8" name="Google Shape;278;p25"/>
          <p:cNvSpPr txBox="1"/>
          <p:nvPr/>
        </p:nvSpPr>
        <p:spPr>
          <a:xfrm>
            <a:off x="687200" y="50584"/>
            <a:ext cx="56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Key Takeaways​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687200" y="1295333"/>
            <a:ext cx="10222970" cy="340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66385" marR="67732" indent="-360791">
              <a:lnSpc>
                <a:spcPct val="120000"/>
              </a:lnSpc>
              <a:spcBef>
                <a:spcPts val="667"/>
              </a:spcBef>
              <a:buClr>
                <a:srgbClr val="404040"/>
              </a:buClr>
              <a:buSzPts val="1200"/>
              <a:buFont typeface="Montserrat"/>
              <a:buAutoNum type="arabicPeriod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Survey 10 results show that users are still very satisfied with the NRS, but there are ways to make the service easier and more consistent to use.</a:t>
            </a:r>
          </a:p>
          <a:p>
            <a:pPr marL="566385" marR="67732" indent="-360791">
              <a:lnSpc>
                <a:spcPct val="120000"/>
              </a:lnSpc>
              <a:spcBef>
                <a:spcPts val="667"/>
              </a:spcBef>
              <a:buClr>
                <a:srgbClr val="404040"/>
              </a:buClr>
              <a:buSzPts val="1200"/>
              <a:buFont typeface="Montserrat"/>
              <a:buAutoNum type="arabicPeriod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There are opportunities to improve the NRS website, mobile app and Video Relay service to reduce common problems and make services easier to use.</a:t>
            </a:r>
          </a:p>
          <a:p>
            <a:pPr marL="566385" marR="67732" indent="-360791">
              <a:lnSpc>
                <a:spcPct val="120000"/>
              </a:lnSpc>
              <a:spcBef>
                <a:spcPts val="667"/>
              </a:spcBef>
              <a:buClr>
                <a:srgbClr val="404040"/>
              </a:buClr>
              <a:buSzPts val="1200"/>
              <a:buFont typeface="Montserrat"/>
              <a:buAutoNum type="arabicPeriod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Users want faster and more flexible access to services, including shorter wait times, easier call connections and more service availability.</a:t>
            </a:r>
          </a:p>
          <a:p>
            <a:pPr marL="566385" marR="67732" indent="-360791">
              <a:lnSpc>
                <a:spcPct val="120000"/>
              </a:lnSpc>
              <a:spcBef>
                <a:spcPts val="667"/>
              </a:spcBef>
              <a:buClr>
                <a:srgbClr val="404040"/>
              </a:buClr>
              <a:buSzPts val="1200"/>
              <a:buFont typeface="Montserrat"/>
              <a:buAutoNum type="arabicPeriod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Training and support for Relay Officers and </a:t>
            </a:r>
            <a:r>
              <a:rPr lang="en-GB"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Interpreters is still </a:t>
            </a: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important to help make each interaction positive, consistent and focused on the user.</a:t>
            </a:r>
          </a:p>
          <a:p>
            <a:pPr marL="566385" marR="67732" indent="-360791">
              <a:lnSpc>
                <a:spcPct val="120000"/>
              </a:lnSpc>
              <a:spcBef>
                <a:spcPts val="667"/>
              </a:spcBef>
              <a:buClr>
                <a:srgbClr val="404040"/>
              </a:buClr>
              <a:buSzPts val="1200"/>
              <a:buFont typeface="Montserrat"/>
              <a:buAutoNum type="arabicPeriod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Users also want more choice and control, including better privacy options, access to transcripts and personalised service preferences.</a:t>
            </a:r>
            <a:endParaRPr sz="1600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687200" y="50584"/>
            <a:ext cx="56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Background &amp; Objectives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687199" y="1295333"/>
            <a:ext cx="10418123" cy="307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67732">
              <a:lnSpc>
                <a:spcPct val="115000"/>
              </a:lnSpc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The National Relay Service (NRS) users shared important feedback during Survey 10, which was held from 4 </a:t>
            </a:r>
            <a:r>
              <a:rPr lang="en-GB"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May to 7 </a:t>
            </a: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June 2026. This research helps ensure the service continues to meet high community standards.</a:t>
            </a:r>
          </a:p>
          <a:p>
            <a:pPr marR="67732">
              <a:lnSpc>
                <a:spcPct val="115000"/>
              </a:lnSpc>
              <a:spcBef>
                <a:spcPts val="1867"/>
              </a:spcBef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This survey identifies specific ways to improve all relay types, compares current experiences with older results to track progress, and gathers facts to help build a faster and more reliable service.</a:t>
            </a:r>
          </a:p>
          <a:p>
            <a:pPr marL="0" marR="67732" lvl="0" indent="0" algn="l" rtl="0">
              <a:lnSpc>
                <a:spcPct val="115000"/>
              </a:lnSpc>
              <a:spcAft>
                <a:spcPts val="0"/>
              </a:spcAft>
              <a:buNone/>
            </a:pPr>
            <a:endParaRPr lang="en-GB" sz="1600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67732">
              <a:lnSpc>
                <a:spcPct val="115000"/>
              </a:lnSpc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To give us the most accurate picture of the NRS today, this report combines the survey results with data from the Helpdesk Feedback Form. </a:t>
            </a:r>
          </a:p>
          <a:p>
            <a:pPr marR="67732">
              <a:lnSpc>
                <a:spcPct val="115000"/>
              </a:lnSpc>
            </a:pPr>
            <a:endParaRPr lang="en-GB" sz="1600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67732" lvl="0" indent="0" algn="l" rtl="0">
              <a:lnSpc>
                <a:spcPct val="115000"/>
              </a:lnSpc>
              <a:buNone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​For access to the Auslan translation of the User Experience Research Learning, </a:t>
            </a:r>
            <a:r>
              <a:rPr lang="en-GB" sz="1600" dirty="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click here</a:t>
            </a:r>
            <a:r>
              <a:rPr lang="en-GB" sz="1600" dirty="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.​</a:t>
            </a:r>
            <a:endParaRPr sz="1600" dirty="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687200" y="50584"/>
            <a:ext cx="56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Survey Approach Overview​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687199" y="1295333"/>
            <a:ext cx="10586225" cy="134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67732" lvl="0" indent="0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None/>
            </a:pPr>
            <a:r>
              <a:rPr lang="en-GB" sz="2489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What we did differently:​</a:t>
            </a:r>
            <a:endParaRPr sz="2489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285750" marR="67732" indent="-285750">
              <a:lnSpc>
                <a:spcPct val="115000"/>
              </a:lnSpc>
              <a:spcBef>
                <a:spcPts val="1867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Included customised questions related to the Contact Helpdesk Page enhancements launched on 5 February 2026.</a:t>
            </a:r>
          </a:p>
        </p:txBody>
      </p:sp>
      <p:sp>
        <p:nvSpPr>
          <p:cNvPr id="111" name="Google Shape;111;p17"/>
          <p:cNvSpPr txBox="1"/>
          <p:nvPr/>
        </p:nvSpPr>
        <p:spPr>
          <a:xfrm>
            <a:off x="687200" y="3381328"/>
            <a:ext cx="9886800" cy="1300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67732" lvl="0" indent="0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None/>
            </a:pPr>
            <a:r>
              <a:rPr lang="en-GB" sz="2489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Survey Responses:​</a:t>
            </a:r>
            <a:endParaRPr sz="2489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285750" marR="67732" lvl="0" indent="-285750" algn="l" rtl="0">
              <a:lnSpc>
                <a:spcPct val="115000"/>
              </a:lnSpc>
              <a:spcBef>
                <a:spcPts val="1867"/>
              </a:spcBef>
              <a:spcAft>
                <a:spcPts val="1867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A total of 190 responses were received, with 174 submitted via email and 16 via post.​</a:t>
            </a:r>
            <a:endParaRPr sz="1600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"/>
          <p:cNvSpPr/>
          <p:nvPr/>
        </p:nvSpPr>
        <p:spPr>
          <a:xfrm rot="10800000">
            <a:off x="6402400" y="0"/>
            <a:ext cx="5789600" cy="6096000"/>
          </a:xfrm>
          <a:prstGeom prst="round1Rect">
            <a:avLst>
              <a:gd name="adj" fmla="val 243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1" name="Google Shape;341;p29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2" name="Google Shape;342;p29"/>
          <p:cNvSpPr txBox="1"/>
          <p:nvPr/>
        </p:nvSpPr>
        <p:spPr>
          <a:xfrm>
            <a:off x="687200" y="50584"/>
            <a:ext cx="56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Survey Responses Overview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aphicFrame>
        <p:nvGraphicFramePr>
          <p:cNvPr id="343" name="Google Shape;343;p29" descr="Table showing the number &amp; percentage of survey responses based on user's length of NRS Registration: Less than 1 Year with 84 responses or 10.6%, 1 Year with 20 responses or 4.4%, 2 Years with 12 responses or 2.6%, 3 Years with 17 responses or 3.8%, 4 Years with 269 responses or 59.4%, 5 Years &amp; more with 87 responses or 19.2%."/>
          <p:cNvGraphicFramePr/>
          <p:nvPr>
            <p:extLst>
              <p:ext uri="{D42A27DB-BD31-4B8C-83A1-F6EECF244321}">
                <p14:modId xmlns:p14="http://schemas.microsoft.com/office/powerpoint/2010/main" val="1312825899"/>
              </p:ext>
            </p:extLst>
          </p:nvPr>
        </p:nvGraphicFramePr>
        <p:xfrm>
          <a:off x="687200" y="1387033"/>
          <a:ext cx="4272833" cy="3757218"/>
        </p:xfrm>
        <a:graphic>
          <a:graphicData uri="http://schemas.openxmlformats.org/drawingml/2006/table">
            <a:tbl>
              <a:tblPr firstRow="1">
                <a:noFill/>
                <a:tableStyleId>{479D579A-18C0-4E82-8F08-3CC47EA6DDF1}</a:tableStyleId>
              </a:tblPr>
              <a:tblGrid>
                <a:gridCol w="250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9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Length of Registration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249600" marR="9533" marT="9533" marB="0" anchor="ctr">
                    <a:lnB w="1905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687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Received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0" marR="0" marT="9533" marB="0" anchor="ctr">
                    <a:lnB w="1905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687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02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Less than 1 year</a:t>
                      </a:r>
                      <a:endParaRPr sz="1200" i="0" u="none" strike="noStrike" cap="none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[4.8%]</a:t>
                      </a:r>
                      <a:endParaRPr sz="1200" b="1" dirty="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 Year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[4.8%]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2 Years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[2.7%]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3 Years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[3.2%]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4 Years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[7.0%]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9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5 Years and more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144</a:t>
                      </a: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[77.4%]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6">
            <a:extLst>
              <a:ext uri="{FF2B5EF4-FFF2-40B4-BE49-F238E27FC236}">
                <a16:creationId xmlns:a16="http://schemas.microsoft.com/office/drawing/2014/main" id="{148A22AF-2056-0ACB-349D-5B7E0F21E652}"/>
              </a:ext>
            </a:extLst>
          </p:cNvPr>
          <p:cNvSpPr txBox="1"/>
          <p:nvPr/>
        </p:nvSpPr>
        <p:spPr>
          <a:xfrm>
            <a:off x="698320" y="6023047"/>
            <a:ext cx="57921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AU" sz="800" i="1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1</a:t>
            </a:r>
            <a:r>
              <a:rPr lang="en-AU" sz="800" i="1" spc="142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9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Surveys</a:t>
            </a:r>
            <a:r>
              <a:rPr lang="en-AU" sz="90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9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conducted</a:t>
            </a:r>
            <a:r>
              <a:rPr lang="en-AU" sz="90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GB" sz="9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 May and 7 June 2026</a:t>
            </a:r>
            <a:r>
              <a:rPr lang="en-AU" sz="9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,</a:t>
            </a:r>
            <a:r>
              <a:rPr lang="en-AU" sz="900" i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90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n=186</a:t>
            </a:r>
            <a:endParaRPr lang="en-AU" sz="900" i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cs typeface="Calibri"/>
            </a:endParaRPr>
          </a:p>
        </p:txBody>
      </p:sp>
      <p:pic>
        <p:nvPicPr>
          <p:cNvPr id="333" name="Google Shape;333;p29" descr="Map of Australia divided into States and Territories showing the number &amp; percentage of survey responses. WA with 41 responses or 9.1%, NT with 5 responses or 1.1%, SA with 32 responses or 7.1%, QLD with 116 responses or 25.6%, NSW/ ACT with 149 responses or 32.9%, VIC with 100 responses or 22.1%, TAS with 10 responses or 2.2%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8567" y="1622271"/>
            <a:ext cx="4199967" cy="3675957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9"/>
          <p:cNvSpPr txBox="1"/>
          <p:nvPr/>
        </p:nvSpPr>
        <p:spPr>
          <a:xfrm>
            <a:off x="7410167" y="3073104"/>
            <a:ext cx="9456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WA 5% </a:t>
            </a:r>
            <a:b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[7]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29"/>
          <p:cNvSpPr txBox="1"/>
          <p:nvPr/>
        </p:nvSpPr>
        <p:spPr>
          <a:xfrm>
            <a:off x="8605749" y="2457553"/>
            <a:ext cx="9456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NT 1%</a:t>
            </a: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[1]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29"/>
          <p:cNvSpPr txBox="1"/>
          <p:nvPr/>
        </p:nvSpPr>
        <p:spPr>
          <a:xfrm>
            <a:off x="9727267" y="2835004"/>
            <a:ext cx="11016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QLD 22% </a:t>
            </a:r>
            <a:b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[134]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7" name="Google Shape;337;p29"/>
          <p:cNvSpPr txBox="1"/>
          <p:nvPr/>
        </p:nvSpPr>
        <p:spPr>
          <a:xfrm>
            <a:off x="8781667" y="3415087"/>
            <a:ext cx="9456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SA 6% </a:t>
            </a:r>
            <a:b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[9]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29"/>
          <p:cNvSpPr txBox="1"/>
          <p:nvPr/>
        </p:nvSpPr>
        <p:spPr>
          <a:xfrm>
            <a:off x="10410833" y="3921904"/>
            <a:ext cx="14064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NSW/ACT 26% </a:t>
            </a:r>
            <a:b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[40]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9" name="Google Shape;339;p29"/>
          <p:cNvSpPr txBox="1"/>
          <p:nvPr/>
        </p:nvSpPr>
        <p:spPr>
          <a:xfrm>
            <a:off x="9066800" y="4473104"/>
            <a:ext cx="14064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VIC 35% </a:t>
            </a:r>
            <a:br>
              <a:rPr lang="en-GB" sz="1200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rgbClr val="244061"/>
                </a:solidFill>
                <a:latin typeface="Montserrat"/>
                <a:ea typeface="Montserrat"/>
                <a:cs typeface="Montserrat"/>
                <a:sym typeface="Montserrat"/>
              </a:rPr>
              <a:t>[53]</a:t>
            </a:r>
            <a:endParaRPr sz="1467" b="1" dirty="0">
              <a:solidFill>
                <a:srgbClr val="24406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29"/>
          <p:cNvSpPr txBox="1"/>
          <p:nvPr/>
        </p:nvSpPr>
        <p:spPr>
          <a:xfrm>
            <a:off x="9602100" y="5394771"/>
            <a:ext cx="14064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33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TAS 3% </a:t>
            </a:r>
            <a:br>
              <a:rPr lang="en-GB" sz="12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933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[5]</a:t>
            </a:r>
            <a:endParaRPr sz="1467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89;p92">
            <a:extLst>
              <a:ext uri="{FF2B5EF4-FFF2-40B4-BE49-F238E27FC236}">
                <a16:creationId xmlns:a16="http://schemas.microsoft.com/office/drawing/2014/main" id="{94C24D21-1FEB-4CBE-880B-25E94EA98654}"/>
              </a:ext>
            </a:extLst>
          </p:cNvPr>
          <p:cNvSpPr/>
          <p:nvPr/>
        </p:nvSpPr>
        <p:spPr>
          <a:xfrm>
            <a:off x="8204398" y="1040624"/>
            <a:ext cx="2185604" cy="35558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4687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States &amp; Territories</a:t>
            </a:r>
            <a:endParaRPr sz="12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p19" descr="Table showing the NRS Overall Surveys’ Responses from Round 1 to Round 9."/>
          <p:cNvGraphicFramePr/>
          <p:nvPr>
            <p:extLst>
              <p:ext uri="{D42A27DB-BD31-4B8C-83A1-F6EECF244321}">
                <p14:modId xmlns:p14="http://schemas.microsoft.com/office/powerpoint/2010/main" val="966620339"/>
              </p:ext>
            </p:extLst>
          </p:nvPr>
        </p:nvGraphicFramePr>
        <p:xfrm>
          <a:off x="567211" y="1251353"/>
          <a:ext cx="10888801" cy="4489201"/>
        </p:xfrm>
        <a:graphic>
          <a:graphicData uri="http://schemas.openxmlformats.org/drawingml/2006/table">
            <a:tbl>
              <a:tblPr firstRow="1">
                <a:noFill/>
                <a:tableStyleId>{11933B24-4BA4-40C8-8BB2-3449B2F1AC72}</a:tableStyleId>
              </a:tblPr>
              <a:tblGrid>
                <a:gridCol w="1521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6731">
                  <a:extLst>
                    <a:ext uri="{9D8B030D-6E8A-4147-A177-3AD203B41FA5}">
                      <a16:colId xmlns:a16="http://schemas.microsoft.com/office/drawing/2014/main" val="1895617162"/>
                    </a:ext>
                  </a:extLst>
                </a:gridCol>
              </a:tblGrid>
              <a:tr h="130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Please rate your experience across the following attributes: ​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1</a:t>
                      </a:r>
                      <a:endParaRPr sz="1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133​</a:t>
                      </a: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29 JAN to​ 14 FEB 2021​</a:t>
                      </a:r>
                      <a:endParaRPr sz="800" b="0" dirty="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2​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593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 JAN to​ 27 FEB 2022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3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893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24 OCT to​ 20 NOV 2022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4​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716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 MAY to​ 31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MAY 2023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600"/>
                        <a:buFont typeface="Montserrat"/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5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730​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 NOV to​ 30 NOV 2023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600"/>
                        <a:buFont typeface="Montserrat"/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6​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576​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 MAY to​ 31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MAY 2024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7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443​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 NOV to​ 30 NOV 2024</a:t>
                      </a: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8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390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26 MAY to​ 29 JUN 2025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9​</a:t>
                      </a:r>
                      <a:endParaRPr sz="11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453</a:t>
                      </a: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</a:t>
                      </a:r>
                      <a:r>
                        <a:rPr lang="en-US" sz="800" b="0" dirty="0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7 NOV to 21 DEC 2025</a:t>
                      </a:r>
                      <a:endParaRPr sz="800" b="0" dirty="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Round 10​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Sample Size: 190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ontserrat"/>
                        <a:ea typeface="Montserrat Medium"/>
                        <a:cs typeface="Montserrat Medium"/>
                        <a:sym typeface="Montserra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4 MAY to 7 JUN 2026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6000" marR="96000" marT="96000" marB="9600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6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I was satisfied with the service​</a:t>
                      </a:r>
                      <a:endParaRPr sz="1100" i="0" u="none" strike="noStrike" cap="none" dirty="0">
                        <a:solidFill>
                          <a:schemeClr val="accen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6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71%</a:t>
                      </a:r>
                      <a:endParaRPr sz="1200" dirty="0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79%</a:t>
                      </a:r>
                      <a:endParaRPr sz="1200" dirty="0">
                        <a:solidFill>
                          <a:srgbClr val="595959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82%</a:t>
                      </a:r>
                      <a:endParaRPr sz="1200" dirty="0">
                        <a:solidFill>
                          <a:srgbClr val="595959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77%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79%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84%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84%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82%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83%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US" sz="1200" dirty="0"/>
                        <a:t>82%</a:t>
                      </a:r>
                      <a:endParaRPr sz="1200" dirty="0"/>
                    </a:p>
                  </a:txBody>
                  <a:tcPr marL="240000" marR="240000" marT="960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The service met my need​</a:t>
                      </a:r>
                      <a:endParaRPr sz="1100" dirty="0">
                        <a:solidFill>
                          <a:schemeClr val="accen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6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76%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82%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85%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81%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83%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87%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US" sz="1200" dirty="0"/>
                        <a:t>86%</a:t>
                      </a:r>
                      <a:endParaRPr sz="1200" dirty="0"/>
                    </a:p>
                  </a:txBody>
                  <a:tcPr marL="240000" marR="240000" marT="960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The service was easy to use​</a:t>
                      </a:r>
                      <a:endParaRPr sz="1100" dirty="0">
                        <a:solidFill>
                          <a:schemeClr val="accen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6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-</a:t>
                      </a:r>
                      <a:endParaRPr sz="1200" dirty="0"/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80%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81%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83%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83%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82%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US" sz="1200" dirty="0">
                          <a:solidFill>
                            <a:srgbClr val="595959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84%</a:t>
                      </a:r>
                      <a:endParaRPr sz="1200" dirty="0">
                        <a:solidFill>
                          <a:srgbClr val="595959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I felt comfortable and confident using the service​</a:t>
                      </a:r>
                      <a:endParaRPr sz="1100" dirty="0">
                        <a:solidFill>
                          <a:schemeClr val="accen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6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75%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80%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85%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80%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83%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85%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84%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200" b="0" i="0" u="none" strike="noStrike" cap="none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86%</a:t>
                      </a:r>
                      <a:endParaRPr sz="1200" b="0" i="0" u="none" strike="noStrike" cap="none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US" sz="1200" dirty="0">
                          <a:solidFill>
                            <a:schemeClr val="dk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85%</a:t>
                      </a:r>
                      <a:endParaRPr sz="1200" dirty="0">
                        <a:solidFill>
                          <a:schemeClr val="dk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240000" marR="240000" marT="960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5" name="Google Shape;125;p19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687200" y="50584"/>
            <a:ext cx="56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Overall Surveys’ Responses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35;p20">
            <a:extLst>
              <a:ext uri="{FF2B5EF4-FFF2-40B4-BE49-F238E27FC236}">
                <a16:creationId xmlns:a16="http://schemas.microsoft.com/office/drawing/2014/main" id="{458D5386-62F8-604D-48C6-3D9776004925}"/>
              </a:ext>
            </a:extLst>
          </p:cNvPr>
          <p:cNvSpPr/>
          <p:nvPr/>
        </p:nvSpPr>
        <p:spPr>
          <a:xfrm rot="10800000">
            <a:off x="11206977" y="2878451"/>
            <a:ext cx="100584" cy="137160"/>
          </a:xfrm>
          <a:prstGeom prst="upArrow">
            <a:avLst>
              <a:gd name="adj1" fmla="val 25047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Left-Right Arrow 5">
            <a:extLst>
              <a:ext uri="{FF2B5EF4-FFF2-40B4-BE49-F238E27FC236}">
                <a16:creationId xmlns:a16="http://schemas.microsoft.com/office/drawing/2014/main" id="{032C240E-BDB6-5795-051A-4B1EF9297162}"/>
              </a:ext>
            </a:extLst>
          </p:cNvPr>
          <p:cNvSpPr/>
          <p:nvPr/>
        </p:nvSpPr>
        <p:spPr>
          <a:xfrm>
            <a:off x="11205054" y="3703363"/>
            <a:ext cx="164592" cy="82296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135;p20">
            <a:extLst>
              <a:ext uri="{FF2B5EF4-FFF2-40B4-BE49-F238E27FC236}">
                <a16:creationId xmlns:a16="http://schemas.microsoft.com/office/drawing/2014/main" id="{9FABC667-7D23-B2C0-ACAD-8F19737EC26A}"/>
              </a:ext>
            </a:extLst>
          </p:cNvPr>
          <p:cNvSpPr/>
          <p:nvPr/>
        </p:nvSpPr>
        <p:spPr>
          <a:xfrm rot="10800000">
            <a:off x="11259361" y="4445323"/>
            <a:ext cx="100584" cy="137160"/>
          </a:xfrm>
          <a:prstGeom prst="upArrow">
            <a:avLst>
              <a:gd name="adj1" fmla="val 25047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135;p20">
            <a:extLst>
              <a:ext uri="{FF2B5EF4-FFF2-40B4-BE49-F238E27FC236}">
                <a16:creationId xmlns:a16="http://schemas.microsoft.com/office/drawing/2014/main" id="{0D6611EA-6A0D-C77F-AA90-9E1D472FB60E}"/>
              </a:ext>
            </a:extLst>
          </p:cNvPr>
          <p:cNvSpPr/>
          <p:nvPr/>
        </p:nvSpPr>
        <p:spPr>
          <a:xfrm rot="10800000">
            <a:off x="11245078" y="5245426"/>
            <a:ext cx="100584" cy="137160"/>
          </a:xfrm>
          <a:prstGeom prst="upArrow">
            <a:avLst>
              <a:gd name="adj1" fmla="val 25047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687200" y="50600"/>
            <a:ext cx="8921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NRS User Survey Experience Ratings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43" name="Google Shape;143;p21" descr="Chart displaying responses to the question, &quot;I was satisfied with the service today&quot;.&#10;Responses were Strongly Disagree at 2.6%, Disagree at 3.8%, Neither Agree nor Disagree at 10.7%, Agree at 33.2% and Strongly Agree at 49.8%."/>
          <p:cNvGrpSpPr/>
          <p:nvPr/>
        </p:nvGrpSpPr>
        <p:grpSpPr>
          <a:xfrm>
            <a:off x="1006351" y="2225701"/>
            <a:ext cx="10179291" cy="2576767"/>
            <a:chOff x="574025" y="1526038"/>
            <a:chExt cx="1518300" cy="1932575"/>
          </a:xfrm>
        </p:grpSpPr>
        <p:cxnSp>
          <p:nvCxnSpPr>
            <p:cNvPr id="144" name="Google Shape;144;p21"/>
            <p:cNvCxnSpPr/>
            <p:nvPr/>
          </p:nvCxnSpPr>
          <p:spPr>
            <a:xfrm>
              <a:off x="574025" y="152603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21"/>
            <p:cNvCxnSpPr/>
            <p:nvPr/>
          </p:nvCxnSpPr>
          <p:spPr>
            <a:xfrm>
              <a:off x="574025" y="174076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21"/>
            <p:cNvCxnSpPr/>
            <p:nvPr/>
          </p:nvCxnSpPr>
          <p:spPr>
            <a:xfrm>
              <a:off x="574025" y="195549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21"/>
            <p:cNvCxnSpPr/>
            <p:nvPr/>
          </p:nvCxnSpPr>
          <p:spPr>
            <a:xfrm>
              <a:off x="574025" y="217022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21"/>
            <p:cNvCxnSpPr/>
            <p:nvPr/>
          </p:nvCxnSpPr>
          <p:spPr>
            <a:xfrm>
              <a:off x="574025" y="238496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21"/>
            <p:cNvCxnSpPr/>
            <p:nvPr/>
          </p:nvCxnSpPr>
          <p:spPr>
            <a:xfrm>
              <a:off x="574025" y="259969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21"/>
            <p:cNvCxnSpPr/>
            <p:nvPr/>
          </p:nvCxnSpPr>
          <p:spPr>
            <a:xfrm>
              <a:off x="574025" y="281442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21"/>
            <p:cNvCxnSpPr/>
            <p:nvPr/>
          </p:nvCxnSpPr>
          <p:spPr>
            <a:xfrm>
              <a:off x="574025" y="302915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21"/>
            <p:cNvCxnSpPr/>
            <p:nvPr/>
          </p:nvCxnSpPr>
          <p:spPr>
            <a:xfrm>
              <a:off x="574025" y="3243882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21"/>
            <p:cNvCxnSpPr/>
            <p:nvPr/>
          </p:nvCxnSpPr>
          <p:spPr>
            <a:xfrm>
              <a:off x="574025" y="3458613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4" name="Google Shape;154;p21"/>
          <p:cNvSpPr/>
          <p:nvPr/>
        </p:nvSpPr>
        <p:spPr>
          <a:xfrm>
            <a:off x="920000" y="1175533"/>
            <a:ext cx="10335600" cy="540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 was satisfied with the service today</a:t>
            </a:r>
            <a:endParaRPr sz="1600" i="1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5" name="Google Shape;155;p21"/>
          <p:cNvSpPr/>
          <p:nvPr/>
        </p:nvSpPr>
        <p:spPr>
          <a:xfrm>
            <a:off x="9144784" y="3885600"/>
            <a:ext cx="1263200" cy="1257965"/>
          </a:xfrm>
          <a:prstGeom prst="rect">
            <a:avLst/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" name="Google Shape;156;p21"/>
          <p:cNvSpPr/>
          <p:nvPr/>
        </p:nvSpPr>
        <p:spPr>
          <a:xfrm>
            <a:off x="7300484" y="3885938"/>
            <a:ext cx="1263200" cy="1257965"/>
          </a:xfrm>
          <a:prstGeom prst="rect">
            <a:avLst/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1767551" y="5011953"/>
            <a:ext cx="1263200" cy="131712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" name="Google Shape;158;p21"/>
          <p:cNvSpPr/>
          <p:nvPr/>
        </p:nvSpPr>
        <p:spPr>
          <a:xfrm>
            <a:off x="3611851" y="4855797"/>
            <a:ext cx="1263200" cy="288001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5456184" y="4668201"/>
            <a:ext cx="1263200" cy="475198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91447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61" name="Google Shape;161;p21"/>
          <p:cNvCxnSpPr/>
          <p:nvPr/>
        </p:nvCxnSpPr>
        <p:spPr>
          <a:xfrm>
            <a:off x="1006351" y="5143767"/>
            <a:ext cx="10179200" cy="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" name="Google Shape;162;p21"/>
          <p:cNvSpPr txBox="1"/>
          <p:nvPr/>
        </p:nvSpPr>
        <p:spPr>
          <a:xfrm>
            <a:off x="73004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5464360" y="5240844"/>
            <a:ext cx="1263200" cy="55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Neither Agree</a:t>
            </a:r>
            <a:b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3611860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1783927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9416384" y="3341574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40.82%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7572084" y="3350977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40.82%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5727784" y="4235111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10.2%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" name="Google Shape;169;p21"/>
          <p:cNvSpPr/>
          <p:nvPr/>
        </p:nvSpPr>
        <p:spPr>
          <a:xfrm>
            <a:off x="3883468" y="4448331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2055527" y="4588652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8FA588C4-D70C-CAEF-EDFC-C67BCC48EE92}"/>
              </a:ext>
            </a:extLst>
          </p:cNvPr>
          <p:cNvSpPr txBox="1"/>
          <p:nvPr/>
        </p:nvSpPr>
        <p:spPr>
          <a:xfrm>
            <a:off x="935390" y="5743643"/>
            <a:ext cx="5792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AU" sz="700" i="1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1</a:t>
            </a:r>
            <a:r>
              <a:rPr lang="en-AU" sz="700" i="1" spc="142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Surveys</a:t>
            </a:r>
            <a:r>
              <a:rPr lang="en-AU" sz="80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conducted</a:t>
            </a:r>
            <a:r>
              <a:rPr lang="en-AU" sz="80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GB" sz="8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 May and 7 June 2026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,</a:t>
            </a:r>
            <a:r>
              <a:rPr lang="en-AU" sz="800" i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n=186</a:t>
            </a:r>
            <a:endParaRPr lang="en-AU" sz="800" i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687200" y="50600"/>
            <a:ext cx="8921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NRS User Survey Experience Ratings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77" name="Google Shape;177;p22" descr="Chart displaying responses to the question, “The service met my need”.&#10;Responses were Strongly Disagree at 2.8%, Disagree at 3.3%, Neither Agree nor Disagree at 7.8%, Agree at 34.4% and Strongly Agree at 51.7%"/>
          <p:cNvGrpSpPr/>
          <p:nvPr/>
        </p:nvGrpSpPr>
        <p:grpSpPr>
          <a:xfrm>
            <a:off x="1006351" y="2225701"/>
            <a:ext cx="10179291" cy="2576767"/>
            <a:chOff x="574025" y="1526038"/>
            <a:chExt cx="1518300" cy="1932575"/>
          </a:xfrm>
        </p:grpSpPr>
        <p:cxnSp>
          <p:nvCxnSpPr>
            <p:cNvPr id="178" name="Google Shape;178;p22"/>
            <p:cNvCxnSpPr/>
            <p:nvPr/>
          </p:nvCxnSpPr>
          <p:spPr>
            <a:xfrm>
              <a:off x="574025" y="152603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22"/>
            <p:cNvCxnSpPr/>
            <p:nvPr/>
          </p:nvCxnSpPr>
          <p:spPr>
            <a:xfrm>
              <a:off x="574025" y="174076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22"/>
            <p:cNvCxnSpPr/>
            <p:nvPr/>
          </p:nvCxnSpPr>
          <p:spPr>
            <a:xfrm>
              <a:off x="574025" y="195549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22"/>
            <p:cNvCxnSpPr/>
            <p:nvPr/>
          </p:nvCxnSpPr>
          <p:spPr>
            <a:xfrm>
              <a:off x="574025" y="217022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22"/>
            <p:cNvCxnSpPr/>
            <p:nvPr/>
          </p:nvCxnSpPr>
          <p:spPr>
            <a:xfrm>
              <a:off x="574025" y="238496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22"/>
            <p:cNvCxnSpPr/>
            <p:nvPr/>
          </p:nvCxnSpPr>
          <p:spPr>
            <a:xfrm>
              <a:off x="574025" y="259969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22"/>
            <p:cNvCxnSpPr/>
            <p:nvPr/>
          </p:nvCxnSpPr>
          <p:spPr>
            <a:xfrm>
              <a:off x="574025" y="281442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22"/>
            <p:cNvCxnSpPr/>
            <p:nvPr/>
          </p:nvCxnSpPr>
          <p:spPr>
            <a:xfrm>
              <a:off x="574025" y="302915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22"/>
            <p:cNvCxnSpPr/>
            <p:nvPr/>
          </p:nvCxnSpPr>
          <p:spPr>
            <a:xfrm>
              <a:off x="574025" y="3243882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22"/>
            <p:cNvCxnSpPr/>
            <p:nvPr/>
          </p:nvCxnSpPr>
          <p:spPr>
            <a:xfrm>
              <a:off x="574025" y="3458613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8" name="Google Shape;188;p22"/>
          <p:cNvSpPr/>
          <p:nvPr/>
        </p:nvSpPr>
        <p:spPr>
          <a:xfrm>
            <a:off x="920000" y="1175533"/>
            <a:ext cx="10335600" cy="540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The service met my need</a:t>
            </a:r>
            <a:endParaRPr sz="1600" i="1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9144784" y="3712229"/>
            <a:ext cx="1263200" cy="1431337"/>
          </a:xfrm>
          <a:prstGeom prst="rect">
            <a:avLst/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0" name="Google Shape;190;p22"/>
          <p:cNvSpPr/>
          <p:nvPr/>
        </p:nvSpPr>
        <p:spPr>
          <a:xfrm>
            <a:off x="7300484" y="3943544"/>
            <a:ext cx="1263200" cy="1200360"/>
          </a:xfrm>
          <a:prstGeom prst="rect">
            <a:avLst/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1767551" y="5002337"/>
            <a:ext cx="1263200" cy="128016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2" name="Google Shape;192;p22"/>
          <p:cNvSpPr/>
          <p:nvPr/>
        </p:nvSpPr>
        <p:spPr>
          <a:xfrm>
            <a:off x="3611851" y="4928935"/>
            <a:ext cx="1263200" cy="214864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5456184" y="4855399"/>
            <a:ext cx="1263200" cy="2880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91447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95" name="Google Shape;195;p22"/>
          <p:cNvCxnSpPr/>
          <p:nvPr/>
        </p:nvCxnSpPr>
        <p:spPr>
          <a:xfrm>
            <a:off x="1006351" y="5143767"/>
            <a:ext cx="10179200" cy="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6" name="Google Shape;196;p22"/>
          <p:cNvSpPr txBox="1"/>
          <p:nvPr/>
        </p:nvSpPr>
        <p:spPr>
          <a:xfrm>
            <a:off x="73004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" name="Google Shape;197;p22"/>
          <p:cNvSpPr txBox="1"/>
          <p:nvPr/>
        </p:nvSpPr>
        <p:spPr>
          <a:xfrm>
            <a:off x="5464360" y="5240844"/>
            <a:ext cx="1263200" cy="55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Neither Agree</a:t>
            </a:r>
            <a:b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8" name="Google Shape;198;p22"/>
          <p:cNvSpPr txBox="1"/>
          <p:nvPr/>
        </p:nvSpPr>
        <p:spPr>
          <a:xfrm>
            <a:off x="3611860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1783927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9378863" y="3189997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44.22%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7572084" y="3397479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40.14%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5711451" y="4375353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8.8%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3883484" y="4536162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2055517" y="4588561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5F878144-9273-69A7-388E-90ED688A968B}"/>
              </a:ext>
            </a:extLst>
          </p:cNvPr>
          <p:cNvSpPr txBox="1"/>
          <p:nvPr/>
        </p:nvSpPr>
        <p:spPr>
          <a:xfrm>
            <a:off x="935390" y="5743643"/>
            <a:ext cx="5792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AU" sz="700" i="1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1</a:t>
            </a:r>
            <a:r>
              <a:rPr lang="en-AU" sz="700" i="1" spc="142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Surveys</a:t>
            </a:r>
            <a:r>
              <a:rPr lang="en-AU" sz="80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conducted</a:t>
            </a:r>
            <a:r>
              <a:rPr lang="en-AU" sz="80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GB" sz="8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 May and 7 June 2026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,</a:t>
            </a:r>
            <a:r>
              <a:rPr lang="en-AU" sz="800" i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n=186</a:t>
            </a:r>
            <a:endParaRPr lang="en-AU" sz="800" i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0" name="Google Shape;210;p23"/>
          <p:cNvSpPr txBox="1"/>
          <p:nvPr/>
        </p:nvSpPr>
        <p:spPr>
          <a:xfrm>
            <a:off x="687200" y="50600"/>
            <a:ext cx="8921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NRS User Survey Experience Ratings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11" name="Google Shape;211;p23" descr="Chart displaying responses to the question, “The service was easy to use”.&#10;Responses were Strongly Disagree at 1.7%, Disagree at 3.1%, Neither Agree nor Disagree at 8.8%, Agree at 39.0% and Strongly Agree at 47.4%."/>
          <p:cNvGrpSpPr/>
          <p:nvPr/>
        </p:nvGrpSpPr>
        <p:grpSpPr>
          <a:xfrm>
            <a:off x="1006351" y="2225701"/>
            <a:ext cx="10179291" cy="2576767"/>
            <a:chOff x="574025" y="1526038"/>
            <a:chExt cx="1518300" cy="1932575"/>
          </a:xfrm>
        </p:grpSpPr>
        <p:cxnSp>
          <p:nvCxnSpPr>
            <p:cNvPr id="212" name="Google Shape;212;p23"/>
            <p:cNvCxnSpPr/>
            <p:nvPr/>
          </p:nvCxnSpPr>
          <p:spPr>
            <a:xfrm>
              <a:off x="574025" y="152603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23"/>
            <p:cNvCxnSpPr/>
            <p:nvPr/>
          </p:nvCxnSpPr>
          <p:spPr>
            <a:xfrm>
              <a:off x="574025" y="174076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23"/>
            <p:cNvCxnSpPr/>
            <p:nvPr/>
          </p:nvCxnSpPr>
          <p:spPr>
            <a:xfrm>
              <a:off x="574025" y="195549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23"/>
            <p:cNvCxnSpPr/>
            <p:nvPr/>
          </p:nvCxnSpPr>
          <p:spPr>
            <a:xfrm>
              <a:off x="574025" y="217022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23"/>
            <p:cNvCxnSpPr/>
            <p:nvPr/>
          </p:nvCxnSpPr>
          <p:spPr>
            <a:xfrm>
              <a:off x="574025" y="238496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23"/>
            <p:cNvCxnSpPr/>
            <p:nvPr/>
          </p:nvCxnSpPr>
          <p:spPr>
            <a:xfrm>
              <a:off x="574025" y="259969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23"/>
            <p:cNvCxnSpPr/>
            <p:nvPr/>
          </p:nvCxnSpPr>
          <p:spPr>
            <a:xfrm>
              <a:off x="574025" y="281442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23"/>
            <p:cNvCxnSpPr/>
            <p:nvPr/>
          </p:nvCxnSpPr>
          <p:spPr>
            <a:xfrm>
              <a:off x="574025" y="302915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23"/>
            <p:cNvCxnSpPr/>
            <p:nvPr/>
          </p:nvCxnSpPr>
          <p:spPr>
            <a:xfrm>
              <a:off x="574025" y="3243882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23"/>
            <p:cNvCxnSpPr/>
            <p:nvPr/>
          </p:nvCxnSpPr>
          <p:spPr>
            <a:xfrm>
              <a:off x="574025" y="3458613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2" name="Google Shape;222;p23"/>
          <p:cNvSpPr/>
          <p:nvPr/>
        </p:nvSpPr>
        <p:spPr>
          <a:xfrm>
            <a:off x="920000" y="1175533"/>
            <a:ext cx="10335600" cy="540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The service was easy to use</a:t>
            </a:r>
            <a:endParaRPr sz="1600" i="1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3" name="Google Shape;223;p23"/>
          <p:cNvSpPr/>
          <p:nvPr/>
        </p:nvSpPr>
        <p:spPr>
          <a:xfrm>
            <a:off x="9144784" y="3712229"/>
            <a:ext cx="1263200" cy="1431338"/>
          </a:xfrm>
          <a:prstGeom prst="rect">
            <a:avLst/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7300484" y="3943513"/>
            <a:ext cx="1263200" cy="1192205"/>
          </a:xfrm>
          <a:prstGeom prst="rect">
            <a:avLst/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1767551" y="4983473"/>
            <a:ext cx="1263200" cy="160191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3611851" y="4855799"/>
            <a:ext cx="1263200" cy="288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5456184" y="4693509"/>
            <a:ext cx="1263200" cy="449889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8" name="Google Shape;228;p23"/>
          <p:cNvSpPr txBox="1"/>
          <p:nvPr/>
        </p:nvSpPr>
        <p:spPr>
          <a:xfrm>
            <a:off x="91447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229" name="Google Shape;229;p23"/>
          <p:cNvCxnSpPr/>
          <p:nvPr/>
        </p:nvCxnSpPr>
        <p:spPr>
          <a:xfrm>
            <a:off x="1006351" y="5143767"/>
            <a:ext cx="10179200" cy="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" name="Google Shape;230;p23"/>
          <p:cNvSpPr txBox="1"/>
          <p:nvPr/>
        </p:nvSpPr>
        <p:spPr>
          <a:xfrm>
            <a:off x="73004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5464360" y="5240844"/>
            <a:ext cx="1263200" cy="55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Neither Agree</a:t>
            </a:r>
            <a:b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" name="Google Shape;232;p23"/>
          <p:cNvSpPr txBox="1"/>
          <p:nvPr/>
        </p:nvSpPr>
        <p:spPr>
          <a:xfrm>
            <a:off x="3611860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1783927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9416384" y="3295354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44.22%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23"/>
          <p:cNvSpPr/>
          <p:nvPr/>
        </p:nvSpPr>
        <p:spPr>
          <a:xfrm>
            <a:off x="7572084" y="3489499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40.14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" name="Google Shape;236;p23"/>
          <p:cNvSpPr/>
          <p:nvPr/>
        </p:nvSpPr>
        <p:spPr>
          <a:xfrm>
            <a:off x="5727784" y="4261525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10.8%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23"/>
          <p:cNvSpPr/>
          <p:nvPr/>
        </p:nvSpPr>
        <p:spPr>
          <a:xfrm>
            <a:off x="3883484" y="4472132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8" name="Google Shape;238;p23"/>
          <p:cNvSpPr/>
          <p:nvPr/>
        </p:nvSpPr>
        <p:spPr>
          <a:xfrm>
            <a:off x="2055517" y="4578500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3AB5AF76-F854-4DC4-9970-F9E4219DD8FD}"/>
              </a:ext>
            </a:extLst>
          </p:cNvPr>
          <p:cNvSpPr txBox="1"/>
          <p:nvPr/>
        </p:nvSpPr>
        <p:spPr>
          <a:xfrm>
            <a:off x="935390" y="5743643"/>
            <a:ext cx="5792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AU" sz="700" i="1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1</a:t>
            </a:r>
            <a:r>
              <a:rPr lang="en-AU" sz="700" i="1" spc="142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Surveys</a:t>
            </a:r>
            <a:r>
              <a:rPr lang="en-AU" sz="80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conducted</a:t>
            </a:r>
            <a:r>
              <a:rPr lang="en-AU" sz="80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GB" sz="8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 May and 7 June 2026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,</a:t>
            </a:r>
            <a:r>
              <a:rPr lang="en-AU" sz="800" i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n=186</a:t>
            </a:r>
            <a:endParaRPr lang="en-AU" sz="800" i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/>
          <p:nvPr/>
        </p:nvSpPr>
        <p:spPr>
          <a:xfrm rot="10800000" flipH="1">
            <a:off x="0" y="-121600"/>
            <a:ext cx="12192000" cy="960000"/>
          </a:xfrm>
          <a:prstGeom prst="round1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89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4" name="Google Shape;244;p24"/>
          <p:cNvSpPr txBox="1"/>
          <p:nvPr/>
        </p:nvSpPr>
        <p:spPr>
          <a:xfrm>
            <a:off x="687200" y="50600"/>
            <a:ext cx="8921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NRS User Survey Experience Ratings</a:t>
            </a: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45" name="Google Shape;245;p24" descr="Chart displaying responses to the question, &quot;I felt comfortable and confident using the service&quot;.&#10;Responses were Strongly Disagree at 1.9%, Disagree at 3.6%, Neither Agree nor Disagree at 8.6%, Agree at 35.5% and Strongly Agree at 50.5%."/>
          <p:cNvGrpSpPr/>
          <p:nvPr/>
        </p:nvGrpSpPr>
        <p:grpSpPr>
          <a:xfrm>
            <a:off x="1006351" y="2225701"/>
            <a:ext cx="10179291" cy="2576767"/>
            <a:chOff x="574025" y="1526038"/>
            <a:chExt cx="1518300" cy="1932575"/>
          </a:xfrm>
        </p:grpSpPr>
        <p:cxnSp>
          <p:nvCxnSpPr>
            <p:cNvPr id="246" name="Google Shape;246;p24"/>
            <p:cNvCxnSpPr/>
            <p:nvPr/>
          </p:nvCxnSpPr>
          <p:spPr>
            <a:xfrm>
              <a:off x="574025" y="152603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24"/>
            <p:cNvCxnSpPr/>
            <p:nvPr/>
          </p:nvCxnSpPr>
          <p:spPr>
            <a:xfrm>
              <a:off x="574025" y="1740768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24"/>
            <p:cNvCxnSpPr/>
            <p:nvPr/>
          </p:nvCxnSpPr>
          <p:spPr>
            <a:xfrm>
              <a:off x="574025" y="195549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24"/>
            <p:cNvCxnSpPr/>
            <p:nvPr/>
          </p:nvCxnSpPr>
          <p:spPr>
            <a:xfrm>
              <a:off x="574025" y="2170229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24"/>
            <p:cNvCxnSpPr/>
            <p:nvPr/>
          </p:nvCxnSpPr>
          <p:spPr>
            <a:xfrm>
              <a:off x="574025" y="238496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24"/>
            <p:cNvCxnSpPr/>
            <p:nvPr/>
          </p:nvCxnSpPr>
          <p:spPr>
            <a:xfrm>
              <a:off x="574025" y="2599690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24"/>
            <p:cNvCxnSpPr/>
            <p:nvPr/>
          </p:nvCxnSpPr>
          <p:spPr>
            <a:xfrm>
              <a:off x="574025" y="281442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24"/>
            <p:cNvCxnSpPr/>
            <p:nvPr/>
          </p:nvCxnSpPr>
          <p:spPr>
            <a:xfrm>
              <a:off x="574025" y="3029151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24"/>
            <p:cNvCxnSpPr/>
            <p:nvPr/>
          </p:nvCxnSpPr>
          <p:spPr>
            <a:xfrm>
              <a:off x="574025" y="3243882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24"/>
            <p:cNvCxnSpPr/>
            <p:nvPr/>
          </p:nvCxnSpPr>
          <p:spPr>
            <a:xfrm>
              <a:off x="574025" y="3458613"/>
              <a:ext cx="15183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6" name="Google Shape;256;p24"/>
          <p:cNvSpPr/>
          <p:nvPr/>
        </p:nvSpPr>
        <p:spPr>
          <a:xfrm>
            <a:off x="920000" y="1175533"/>
            <a:ext cx="10335600" cy="540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 felt comfortable and confident using the service</a:t>
            </a:r>
            <a:endParaRPr sz="1600" i="1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9144784" y="3754227"/>
            <a:ext cx="1263200" cy="1389340"/>
          </a:xfrm>
          <a:prstGeom prst="rect">
            <a:avLst/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8" name="Google Shape;258;p24"/>
          <p:cNvSpPr/>
          <p:nvPr/>
        </p:nvSpPr>
        <p:spPr>
          <a:xfrm>
            <a:off x="7300484" y="4040534"/>
            <a:ext cx="1263200" cy="1103369"/>
          </a:xfrm>
          <a:prstGeom prst="rect">
            <a:avLst/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" name="Google Shape;259;p24"/>
          <p:cNvSpPr/>
          <p:nvPr/>
        </p:nvSpPr>
        <p:spPr>
          <a:xfrm>
            <a:off x="1767551" y="4962310"/>
            <a:ext cx="1263200" cy="181354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0" name="Google Shape;260;p24"/>
          <p:cNvSpPr/>
          <p:nvPr/>
        </p:nvSpPr>
        <p:spPr>
          <a:xfrm>
            <a:off x="3611851" y="4947967"/>
            <a:ext cx="1263200" cy="195832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" name="Google Shape;261;p24"/>
          <p:cNvSpPr/>
          <p:nvPr/>
        </p:nvSpPr>
        <p:spPr>
          <a:xfrm>
            <a:off x="5456184" y="4732651"/>
            <a:ext cx="1263200" cy="410747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" name="Google Shape;262;p24"/>
          <p:cNvSpPr txBox="1"/>
          <p:nvPr/>
        </p:nvSpPr>
        <p:spPr>
          <a:xfrm>
            <a:off x="91447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263" name="Google Shape;263;p24"/>
          <p:cNvCxnSpPr/>
          <p:nvPr/>
        </p:nvCxnSpPr>
        <p:spPr>
          <a:xfrm>
            <a:off x="1006351" y="5143767"/>
            <a:ext cx="10179200" cy="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4" name="Google Shape;264;p24"/>
          <p:cNvSpPr txBox="1"/>
          <p:nvPr/>
        </p:nvSpPr>
        <p:spPr>
          <a:xfrm>
            <a:off x="7300493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5464360" y="5240844"/>
            <a:ext cx="1263200" cy="55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Neither Agree</a:t>
            </a:r>
            <a:b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" name="Google Shape;266;p24"/>
          <p:cNvSpPr txBox="1"/>
          <p:nvPr/>
        </p:nvSpPr>
        <p:spPr>
          <a:xfrm>
            <a:off x="3611860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7" name="Google Shape;267;p24"/>
          <p:cNvSpPr txBox="1"/>
          <p:nvPr/>
        </p:nvSpPr>
        <p:spPr>
          <a:xfrm>
            <a:off x="1783927" y="5240757"/>
            <a:ext cx="1263200" cy="37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1219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Strongly Disagree</a:t>
            </a:r>
            <a:endParaRPr sz="1067"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" name="Google Shape;268;p24"/>
          <p:cNvSpPr/>
          <p:nvPr/>
        </p:nvSpPr>
        <p:spPr>
          <a:xfrm>
            <a:off x="9416384" y="3273941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A8F3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46.26%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" name="Google Shape;269;p24"/>
          <p:cNvSpPr/>
          <p:nvPr/>
        </p:nvSpPr>
        <p:spPr>
          <a:xfrm>
            <a:off x="7572084" y="3573626"/>
            <a:ext cx="720000" cy="288000"/>
          </a:xfrm>
          <a:prstGeom prst="roundRect">
            <a:avLst>
              <a:gd name="adj" fmla="val 50000"/>
            </a:avLst>
          </a:prstGeom>
          <a:solidFill>
            <a:srgbClr val="25E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rgbClr val="24406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38.78%</a:t>
            </a:r>
            <a:endParaRPr sz="1067" dirty="0">
              <a:solidFill>
                <a:srgbClr val="24406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0" name="Google Shape;270;p24"/>
          <p:cNvSpPr/>
          <p:nvPr/>
        </p:nvSpPr>
        <p:spPr>
          <a:xfrm>
            <a:off x="5727784" y="4202302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10.9%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3883484" y="4336667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2055517" y="4485370"/>
            <a:ext cx="720000" cy="28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2%</a:t>
            </a:r>
            <a:endParaRPr sz="1067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C87C666A-AF57-AEE7-10F0-19469179C097}"/>
              </a:ext>
            </a:extLst>
          </p:cNvPr>
          <p:cNvSpPr txBox="1"/>
          <p:nvPr/>
        </p:nvSpPr>
        <p:spPr>
          <a:xfrm>
            <a:off x="935390" y="5743643"/>
            <a:ext cx="5792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AU" sz="700" i="1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1</a:t>
            </a:r>
            <a:r>
              <a:rPr lang="en-AU" sz="700" i="1" spc="142" baseline="27777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Surveys</a:t>
            </a:r>
            <a:r>
              <a:rPr lang="en-AU" sz="80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conducted</a:t>
            </a:r>
            <a:r>
              <a:rPr lang="en-AU" sz="80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GB" sz="8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 May and 7 June 2026</a:t>
            </a:r>
            <a:r>
              <a:rPr lang="en-AU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,</a:t>
            </a:r>
            <a:r>
              <a:rPr lang="en-AU" sz="800" i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 </a:t>
            </a:r>
            <a:r>
              <a:rPr lang="en-AU" sz="80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Calibri"/>
              </a:rPr>
              <a:t>n=186</a:t>
            </a:r>
            <a:endParaRPr lang="en-AU" sz="800" i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centrix Catalyst">
  <a:themeElements>
    <a:clrScheme name="Simple Light">
      <a:dk1>
        <a:srgbClr val="2A2B2C"/>
      </a:dk1>
      <a:lt1>
        <a:srgbClr val="FFFFFF"/>
      </a:lt1>
      <a:dk2>
        <a:srgbClr val="595959"/>
      </a:dk2>
      <a:lt2>
        <a:srgbClr val="F2F2F2"/>
      </a:lt2>
      <a:accent1>
        <a:srgbClr val="003D5B"/>
      </a:accent1>
      <a:accent2>
        <a:srgbClr val="007380"/>
      </a:accent2>
      <a:accent3>
        <a:srgbClr val="25E2CC"/>
      </a:accent3>
      <a:accent4>
        <a:srgbClr val="CC3262"/>
      </a:accent4>
      <a:accent5>
        <a:srgbClr val="FF8400"/>
      </a:accent5>
      <a:accent6>
        <a:srgbClr val="FBCA18"/>
      </a:accent6>
      <a:hlink>
        <a:srgbClr val="1155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b645db-a237-4c2e-83d9-49a8a09d23f5" xsi:nil="true"/>
    <lcf76f155ced4ddcb4097134ff3c332f xmlns="e76f5f57-60cc-4345-b183-f920e7a3642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5026C9DEB95C46B204F3FDA0CF58EE" ma:contentTypeVersion="20" ma:contentTypeDescription="Create a new document." ma:contentTypeScope="" ma:versionID="a12038a92a09cf5f2ddf580660d75d98">
  <xsd:schema xmlns:xsd="http://www.w3.org/2001/XMLSchema" xmlns:xs="http://www.w3.org/2001/XMLSchema" xmlns:p="http://schemas.microsoft.com/office/2006/metadata/properties" xmlns:ns2="e76f5f57-60cc-4345-b183-f920e7a36423" xmlns:ns3="33b645db-a237-4c2e-83d9-49a8a09d23f5" targetNamespace="http://schemas.microsoft.com/office/2006/metadata/properties" ma:root="true" ma:fieldsID="7e7166a812029833b96b153f1110235f" ns2:_="" ns3:_="">
    <xsd:import namespace="e76f5f57-60cc-4345-b183-f920e7a36423"/>
    <xsd:import namespace="33b645db-a237-4c2e-83d9-49a8a09d23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6f5f57-60cc-4345-b183-f920e7a364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3c75221-6d37-4f95-92e8-0b0ea71968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b645db-a237-4c2e-83d9-49a8a09d23f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e1e53ac-1063-4998-8e2e-6263ed15366c}" ma:internalName="TaxCatchAll" ma:showField="CatchAllData" ma:web="33b645db-a237-4c2e-83d9-49a8a09d23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E85E68-EB31-47FE-A9EE-CA9133FC6EE1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33b645db-a237-4c2e-83d9-49a8a09d23f5"/>
    <ds:schemaRef ds:uri="e76f5f57-60cc-4345-b183-f920e7a36423"/>
  </ds:schemaRefs>
</ds:datastoreItem>
</file>

<file path=customXml/itemProps2.xml><?xml version="1.0" encoding="utf-8"?>
<ds:datastoreItem xmlns:ds="http://schemas.openxmlformats.org/officeDocument/2006/customXml" ds:itemID="{6A5A17B7-F3C9-45CD-B493-57EA2BED68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5A0C92-5997-4266-B7BA-556E07C0DBB9}">
  <ds:schemaRefs>
    <ds:schemaRef ds:uri="33b645db-a237-4c2e-83d9-49a8a09d23f5"/>
    <ds:schemaRef ds:uri="e76f5f57-60cc-4345-b183-f920e7a364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e08a618-4c1e-4517-8ef1-59cb63d68e36}" enabled="1" method="Privileged" siteId="{aa21b640-bac2-456d-8505-f2cc07f51784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2569</TotalTime>
  <Words>864</Words>
  <Application>Microsoft Office PowerPoint</Application>
  <PresentationFormat>Widescreen</PresentationFormat>
  <Paragraphs>196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Montserrat SemiBold</vt:lpstr>
      <vt:lpstr>Arial</vt:lpstr>
      <vt:lpstr>Montserrat</vt:lpstr>
      <vt:lpstr>Aptos</vt:lpstr>
      <vt:lpstr>Montserrat Medium</vt:lpstr>
      <vt:lpstr>Poppins</vt:lpstr>
      <vt:lpstr>Concentrix Catalyst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NRS User Experience Survey 10 Results May to June 2026</dc:title>
  <dc:creator>concentrix catalyst</dc:creator>
  <cp:revision>37</cp:revision>
  <dcterms:modified xsi:type="dcterms:W3CDTF">2026-08-14T02:29:33Z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0x010100245026C9DEB95C46B204F3FDA0CF58EE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Concentrix Catalyst:5</vt:lpwstr>
  </property>
  <property fmtid="{D5CDD505-2E9C-101B-9397-08002B2CF9AE}" pid="5" name="ClassificationContentMarkingFooterText">
    <vt:lpwstr>OFFICIAL</vt:lpwstr>
  </property>
  <property fmtid="{D5CDD505-2E9C-101B-9397-08002B2CF9AE}" pid="6" name="ClassificationContentMarkingHeaderLocations">
    <vt:lpwstr>Concentrix Catalyst:4</vt:lpwstr>
  </property>
  <property fmtid="{D5CDD505-2E9C-101B-9397-08002B2CF9AE}" pid="7" name="ClassificationContentMarkingHeaderText">
    <vt:lpwstr>OFFICIAL</vt:lpwstr>
  </property>
</Properties>
</file>