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15"/>
  </p:notesMasterIdLst>
  <p:sldIdLst>
    <p:sldId id="256" r:id="rId5"/>
    <p:sldId id="257" r:id="rId6"/>
    <p:sldId id="258" r:id="rId7"/>
    <p:sldId id="270" r:id="rId8"/>
    <p:sldId id="260" r:id="rId9"/>
    <p:sldId id="262" r:id="rId10"/>
    <p:sldId id="263" r:id="rId11"/>
    <p:sldId id="264" r:id="rId12"/>
    <p:sldId id="265" r:id="rId13"/>
    <p:sldId id="266" r:id="rId14"/>
  </p:sldIdLst>
  <p:sldSz cx="12192000" cy="6858000"/>
  <p:notesSz cx="6858000" cy="9144000"/>
  <p:embeddedFontLst>
    <p:embeddedFont>
      <p:font typeface="Montserrat" pitchFamily="2" charset="77"/>
      <p:regular r:id="rId16"/>
      <p:bold r:id="rId17"/>
      <p:italic r:id="rId18"/>
      <p:boldItalic r:id="rId19"/>
    </p:embeddedFont>
    <p:embeddedFont>
      <p:font typeface="Montserrat Medium" panose="00000600000000000000" pitchFamily="2" charset="77"/>
      <p:regular r:id="rId20"/>
      <p:bold r:id="rId21"/>
      <p:italic r:id="rId22"/>
      <p:boldItalic r:id="rId23"/>
    </p:embeddedFont>
    <p:embeddedFont>
      <p:font typeface="Montserrat SemiBold" panose="00000700000000000000" pitchFamily="2" charset="77"/>
      <p:regular r:id="rId24"/>
      <p:bold r:id="rId25"/>
      <p:italic r:id="rId26"/>
      <p:boldItalic r:id="rId27"/>
    </p:embeddedFont>
    <p:embeddedFont>
      <p:font typeface="Poppins" pitchFamily="2" charset="77"/>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8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9D579A-18C0-4E82-8F08-3CC47EA6DDF1}">
  <a:tblStyle styleId="{479D579A-18C0-4E82-8F08-3CC47EA6DDF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1933B24-4BA4-40C8-8BB2-3449B2F1AC72}" styleName="Table_1">
    <a:wholeTbl>
      <a:tcTxStyle b="off" i="off">
        <a:font>
          <a:latin typeface="Calibri"/>
          <a:ea typeface="Calibri"/>
          <a:cs typeface="Calibri"/>
        </a:font>
        <a:srgbClr val="2A2B2C"/>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rgbClr val="FFFFFF"/>
      </a:tcTxStyle>
      <a:tcStyle>
        <a:tcBdr/>
        <a:fill>
          <a:solidFill>
            <a:srgbClr val="003D5B"/>
          </a:solidFill>
        </a:fill>
      </a:tcStyle>
    </a:lastCol>
    <a:firstCol>
      <a:tcTxStyle b="on" i="off">
        <a:font>
          <a:latin typeface="Calibri"/>
          <a:ea typeface="Calibri"/>
          <a:cs typeface="Calibri"/>
        </a:font>
        <a:srgbClr val="FFFFFF"/>
      </a:tcTxStyle>
      <a:tcStyle>
        <a:tcBdr/>
        <a:fill>
          <a:solidFill>
            <a:srgbClr val="003D5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3D5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3D5B"/>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6"/>
    <p:restoredTop sz="94737"/>
  </p:normalViewPr>
  <p:slideViewPr>
    <p:cSldViewPr snapToGrid="0">
      <p:cViewPr varScale="1">
        <p:scale>
          <a:sx n="102" d="100"/>
          <a:sy n="102"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bc4564fd1d_0_0:notes"/>
          <p:cNvSpPr>
            <a:spLocks noGrp="1" noRot="1" noChangeAspect="1"/>
          </p:cNvSpPr>
          <p:nvPr>
            <p:ph type="sldImg" idx="2"/>
          </p:nvPr>
        </p:nvSpPr>
        <p:spPr>
          <a:xfrm>
            <a:off x="685800" y="428625"/>
            <a:ext cx="2057400" cy="1157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3bc4564fd1d_0_0:notes"/>
          <p:cNvSpPr txBox="1">
            <a:spLocks noGrp="1"/>
          </p:cNvSpPr>
          <p:nvPr>
            <p:ph type="body" idx="1"/>
          </p:nvPr>
        </p:nvSpPr>
        <p:spPr>
          <a:xfrm>
            <a:off x="342900" y="1650002"/>
            <a:ext cx="2743200" cy="1350000"/>
          </a:xfrm>
          <a:prstGeom prst="rect">
            <a:avLst/>
          </a:prstGeom>
          <a:noFill/>
          <a:ln>
            <a:noFill/>
          </a:ln>
        </p:spPr>
        <p:txBody>
          <a:bodyPr spcFirstLastPara="1" wrap="square" lIns="41900" tIns="20950" rIns="41900" bIns="20950" anchor="t" anchorCtr="0">
            <a:noAutofit/>
          </a:bodyPr>
          <a:lstStyle/>
          <a:p>
            <a:pPr marL="0" lvl="0" indent="0" algn="l" rtl="0">
              <a:spcBef>
                <a:spcPts val="0"/>
              </a:spcBef>
              <a:spcAft>
                <a:spcPts val="0"/>
              </a:spcAft>
              <a:buNone/>
            </a:pPr>
            <a:endParaRPr sz="600"/>
          </a:p>
        </p:txBody>
      </p:sp>
      <p:sp>
        <p:nvSpPr>
          <p:cNvPr id="89" name="Google Shape;89;g3bc4564fd1d_0_0:notes"/>
          <p:cNvSpPr txBox="1">
            <a:spLocks noGrp="1"/>
          </p:cNvSpPr>
          <p:nvPr>
            <p:ph type="sldNum" idx="12"/>
          </p:nvPr>
        </p:nvSpPr>
        <p:spPr>
          <a:xfrm>
            <a:off x="1942306" y="3256551"/>
            <a:ext cx="1485900" cy="171900"/>
          </a:xfrm>
          <a:prstGeom prst="rect">
            <a:avLst/>
          </a:prstGeom>
          <a:noFill/>
          <a:ln>
            <a:noFill/>
          </a:ln>
        </p:spPr>
        <p:txBody>
          <a:bodyPr spcFirstLastPara="1" wrap="square" lIns="41900" tIns="20950" rIns="41900" bIns="20950" anchor="b" anchorCtr="0">
            <a:noAutofit/>
          </a:bodyPr>
          <a:lstStyle/>
          <a:p>
            <a:pPr marL="0" lvl="0" indent="0" algn="r" rtl="0">
              <a:spcBef>
                <a:spcPts val="0"/>
              </a:spcBef>
              <a:spcAft>
                <a:spcPts val="0"/>
              </a:spcAft>
              <a:buNone/>
            </a:pPr>
            <a:fld id="{00000000-1234-1234-1234-123412341234}" type="slidenum">
              <a:rPr lang="en-GB" sz="600"/>
              <a:t>1</a:t>
            </a:fld>
            <a:endParaRPr sz="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bc4564fd1d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bc4564fd1d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b85220d9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b85220d9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bc4564fd1d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bc4564fd1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bc4564fd1d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bc4564fd1d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bc4564fd1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bc4564fd1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bc4564fd1d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bc4564fd1d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bc4564fd1d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bc4564fd1d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bc4564fd1d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bc4564fd1d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bc4564fd1d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bc4564fd1d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page">
  <p:cSld name="25_Custom Layout">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567200" y="1270933"/>
            <a:ext cx="11057600" cy="4555200"/>
          </a:xfrm>
          <a:prstGeom prst="rect">
            <a:avLst/>
          </a:prstGeom>
        </p:spPr>
        <p:txBody>
          <a:bodyPr spcFirstLastPara="1" wrap="square" lIns="91425" tIns="90000" rIns="91425" bIns="91425" anchor="t" anchorCtr="0">
            <a:spAutoFit/>
          </a:bodyPr>
          <a:lstStyle>
            <a:lvl1pPr marL="609585" lvl="0" indent="-364058" rtl="0">
              <a:lnSpc>
                <a:spcPct val="125000"/>
              </a:lnSpc>
              <a:spcBef>
                <a:spcPts val="0"/>
              </a:spcBef>
              <a:spcAft>
                <a:spcPts val="0"/>
              </a:spcAft>
              <a:buSzPts val="700"/>
              <a:buChar char="●"/>
              <a:defRPr/>
            </a:lvl1pPr>
            <a:lvl2pPr marL="1219170" lvl="1" indent="-364058" rtl="0">
              <a:lnSpc>
                <a:spcPct val="125000"/>
              </a:lnSpc>
              <a:spcBef>
                <a:spcPts val="0"/>
              </a:spcBef>
              <a:spcAft>
                <a:spcPts val="0"/>
              </a:spcAft>
              <a:buSzPts val="700"/>
              <a:buChar char="○"/>
              <a:defRPr/>
            </a:lvl2pPr>
            <a:lvl3pPr marL="1828754" lvl="2" indent="-364058" rtl="0">
              <a:lnSpc>
                <a:spcPct val="125000"/>
              </a:lnSpc>
              <a:spcBef>
                <a:spcPts val="0"/>
              </a:spcBef>
              <a:spcAft>
                <a:spcPts val="0"/>
              </a:spcAft>
              <a:buSzPts val="700"/>
              <a:buChar char="■"/>
              <a:defRPr/>
            </a:lvl3pPr>
            <a:lvl4pPr marL="2438339" lvl="3" indent="-364058" rtl="0">
              <a:lnSpc>
                <a:spcPct val="125000"/>
              </a:lnSpc>
              <a:spcBef>
                <a:spcPts val="0"/>
              </a:spcBef>
              <a:spcAft>
                <a:spcPts val="0"/>
              </a:spcAft>
              <a:buSzPts val="700"/>
              <a:buChar char="●"/>
              <a:defRPr/>
            </a:lvl4pPr>
            <a:lvl5pPr marL="3047924" lvl="4" indent="-364058" rtl="0">
              <a:lnSpc>
                <a:spcPct val="125000"/>
              </a:lnSpc>
              <a:spcBef>
                <a:spcPts val="0"/>
              </a:spcBef>
              <a:spcAft>
                <a:spcPts val="0"/>
              </a:spcAft>
              <a:buSzPts val="700"/>
              <a:buChar char="○"/>
              <a:defRPr/>
            </a:lvl5pPr>
            <a:lvl6pPr marL="3657509" lvl="5" indent="-364058" rtl="0">
              <a:lnSpc>
                <a:spcPct val="125000"/>
              </a:lnSpc>
              <a:spcBef>
                <a:spcPts val="0"/>
              </a:spcBef>
              <a:spcAft>
                <a:spcPts val="0"/>
              </a:spcAft>
              <a:buSzPts val="700"/>
              <a:buChar char="■"/>
              <a:defRPr/>
            </a:lvl6pPr>
            <a:lvl7pPr marL="4267093" lvl="6" indent="-364058" rtl="0">
              <a:lnSpc>
                <a:spcPct val="125000"/>
              </a:lnSpc>
              <a:spcBef>
                <a:spcPts val="0"/>
              </a:spcBef>
              <a:spcAft>
                <a:spcPts val="0"/>
              </a:spcAft>
              <a:buSzPts val="700"/>
              <a:buChar char="●"/>
              <a:defRPr/>
            </a:lvl7pPr>
            <a:lvl8pPr marL="4876678" lvl="7" indent="-364058" rtl="0">
              <a:lnSpc>
                <a:spcPct val="125000"/>
              </a:lnSpc>
              <a:spcBef>
                <a:spcPts val="0"/>
              </a:spcBef>
              <a:spcAft>
                <a:spcPts val="0"/>
              </a:spcAft>
              <a:buSzPts val="700"/>
              <a:buChar char="○"/>
              <a:defRPr/>
            </a:lvl8pPr>
            <a:lvl9pPr marL="5486263" lvl="8" indent="-364058" rtl="0">
              <a:lnSpc>
                <a:spcPct val="125000"/>
              </a:lnSpc>
              <a:spcBef>
                <a:spcPts val="0"/>
              </a:spcBef>
              <a:spcAft>
                <a:spcPts val="0"/>
              </a:spcAft>
              <a:buSzPts val="700"/>
              <a:buChar char="■"/>
              <a:defRPr/>
            </a:lvl9pPr>
          </a:lstStyle>
          <a:p>
            <a:endParaRPr/>
          </a:p>
        </p:txBody>
      </p:sp>
      <p:pic>
        <p:nvPicPr>
          <p:cNvPr id="10" name="Google Shape;10;p2"/>
          <p:cNvPicPr preferRelativeResize="0"/>
          <p:nvPr/>
        </p:nvPicPr>
        <p:blipFill rotWithShape="1">
          <a:blip r:embed="rId2">
            <a:alphaModFix/>
          </a:blip>
          <a:srcRect b="10"/>
          <a:stretch/>
        </p:blipFill>
        <p:spPr>
          <a:xfrm>
            <a:off x="699301" y="6366134"/>
            <a:ext cx="1093401" cy="174933"/>
          </a:xfrm>
          <a:prstGeom prst="rect">
            <a:avLst/>
          </a:prstGeom>
          <a:noFill/>
          <a:ln>
            <a:noFill/>
          </a:ln>
        </p:spPr>
      </p:pic>
      <p:sp>
        <p:nvSpPr>
          <p:cNvPr id="11" name="Google Shape;11;p2"/>
          <p:cNvSpPr/>
          <p:nvPr/>
        </p:nvSpPr>
        <p:spPr>
          <a:xfrm>
            <a:off x="11039932" y="6342212"/>
            <a:ext cx="448793" cy="222793"/>
          </a:xfrm>
          <a:custGeom>
            <a:avLst/>
            <a:gdLst/>
            <a:ahLst/>
            <a:cxnLst/>
            <a:rect l="l" t="t" r="r" b="b"/>
            <a:pathLst>
              <a:path w="544" h="272" extrusionOk="0">
                <a:moveTo>
                  <a:pt x="408" y="272"/>
                </a:moveTo>
                <a:lnTo>
                  <a:pt x="408" y="272"/>
                </a:lnTo>
                <a:lnTo>
                  <a:pt x="136" y="272"/>
                </a:lnTo>
                <a:cubicBezTo>
                  <a:pt x="60" y="272"/>
                  <a:pt x="0" y="211"/>
                  <a:pt x="0" y="135"/>
                </a:cubicBezTo>
                <a:lnTo>
                  <a:pt x="0" y="135"/>
                </a:lnTo>
                <a:cubicBezTo>
                  <a:pt x="0" y="60"/>
                  <a:pt x="60" y="0"/>
                  <a:pt x="136" y="0"/>
                </a:cubicBezTo>
                <a:lnTo>
                  <a:pt x="408" y="0"/>
                </a:lnTo>
                <a:cubicBezTo>
                  <a:pt x="483" y="0"/>
                  <a:pt x="544" y="60"/>
                  <a:pt x="544" y="135"/>
                </a:cubicBezTo>
                <a:lnTo>
                  <a:pt x="544" y="135"/>
                </a:lnTo>
                <a:cubicBezTo>
                  <a:pt x="544" y="211"/>
                  <a:pt x="483" y="272"/>
                  <a:pt x="408" y="272"/>
                </a:cubicBezTo>
                <a:close/>
              </a:path>
            </a:pathLst>
          </a:custGeom>
          <a:solidFill>
            <a:srgbClr val="25E2CC"/>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2A2B2C"/>
              </a:solidFill>
              <a:latin typeface="Montserrat"/>
              <a:ea typeface="Montserrat"/>
              <a:cs typeface="Montserrat"/>
              <a:sym typeface="Montserrat"/>
            </a:endParaRPr>
          </a:p>
        </p:txBody>
      </p:sp>
      <p:sp>
        <p:nvSpPr>
          <p:cNvPr id="12" name="Google Shape;12;p2"/>
          <p:cNvSpPr/>
          <p:nvPr/>
        </p:nvSpPr>
        <p:spPr>
          <a:xfrm>
            <a:off x="11264327" y="6342212"/>
            <a:ext cx="224396" cy="222793"/>
          </a:xfrm>
          <a:custGeom>
            <a:avLst/>
            <a:gdLst/>
            <a:ahLst/>
            <a:cxnLst/>
            <a:rect l="l" t="t" r="r" b="b"/>
            <a:pathLst>
              <a:path w="272" h="272" extrusionOk="0">
                <a:moveTo>
                  <a:pt x="272" y="135"/>
                </a:moveTo>
                <a:lnTo>
                  <a:pt x="272" y="135"/>
                </a:lnTo>
                <a:cubicBezTo>
                  <a:pt x="272" y="211"/>
                  <a:pt x="211" y="272"/>
                  <a:pt x="136" y="272"/>
                </a:cubicBezTo>
                <a:cubicBezTo>
                  <a:pt x="60" y="272"/>
                  <a:pt x="0" y="211"/>
                  <a:pt x="0" y="135"/>
                </a:cubicBezTo>
                <a:cubicBezTo>
                  <a:pt x="0" y="60"/>
                  <a:pt x="60" y="0"/>
                  <a:pt x="136" y="0"/>
                </a:cubicBezTo>
                <a:cubicBezTo>
                  <a:pt x="211" y="0"/>
                  <a:pt x="272" y="60"/>
                  <a:pt x="272" y="135"/>
                </a:cubicBezTo>
                <a:close/>
              </a:path>
            </a:pathLst>
          </a:custGeom>
          <a:solidFill>
            <a:srgbClr val="003D5B"/>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2A2B2C"/>
              </a:solidFill>
              <a:latin typeface="Montserrat"/>
              <a:ea typeface="Montserrat"/>
              <a:cs typeface="Montserrat"/>
              <a:sym typeface="Montserrat"/>
            </a:endParaRPr>
          </a:p>
        </p:txBody>
      </p:sp>
      <p:sp>
        <p:nvSpPr>
          <p:cNvPr id="13" name="Google Shape;13;p2"/>
          <p:cNvSpPr txBox="1"/>
          <p:nvPr/>
        </p:nvSpPr>
        <p:spPr>
          <a:xfrm>
            <a:off x="11218613" y="6290807"/>
            <a:ext cx="316000" cy="325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700"/>
              <a:buFont typeface="Montserrat"/>
              <a:buNone/>
            </a:pPr>
            <a:fld id="{00000000-1234-1234-1234-123412341234}" type="slidenum">
              <a:rPr lang="en-GB" sz="667" b="0" i="0" u="none" strike="noStrike" cap="none">
                <a:solidFill>
                  <a:srgbClr val="FFFFFF"/>
                </a:solidFill>
                <a:latin typeface="Montserrat"/>
                <a:ea typeface="Montserrat"/>
                <a:cs typeface="Montserrat"/>
                <a:sym typeface="Montserrat"/>
              </a:rPr>
              <a:pPr marL="0" marR="0" lvl="0" indent="0" algn="ctr" rtl="0">
                <a:lnSpc>
                  <a:spcPct val="100000"/>
                </a:lnSpc>
                <a:spcBef>
                  <a:spcPts val="0"/>
                </a:spcBef>
                <a:spcAft>
                  <a:spcPts val="0"/>
                </a:spcAft>
                <a:buClr>
                  <a:srgbClr val="FFFFFF"/>
                </a:buClr>
                <a:buSzPts val="700"/>
                <a:buFont typeface="Montserrat"/>
                <a:buNone/>
              </a:pPr>
              <a:t>‹#›</a:t>
            </a:fld>
            <a:endParaRPr sz="667" b="0" i="0" u="none" strike="noStrike" cap="none">
              <a:solidFill>
                <a:srgbClr val="FFFFFF"/>
              </a:solidFill>
              <a:latin typeface="Montserrat"/>
              <a:ea typeface="Montserrat"/>
              <a:cs typeface="Montserrat"/>
              <a:sym typeface="Montserrat"/>
            </a:endParaRPr>
          </a:p>
        </p:txBody>
      </p:sp>
      <p:sp>
        <p:nvSpPr>
          <p:cNvPr id="14" name="Google Shape;14;p2"/>
          <p:cNvSpPr txBox="1"/>
          <p:nvPr/>
        </p:nvSpPr>
        <p:spPr>
          <a:xfrm>
            <a:off x="6285317" y="6402207"/>
            <a:ext cx="4608400" cy="1028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7F7F7F"/>
              </a:buClr>
              <a:buSzPts val="700"/>
              <a:buFont typeface="Montserrat"/>
              <a:buNone/>
            </a:pPr>
            <a:r>
              <a:rPr lang="en-GB" sz="667" b="0" i="0" u="none" strike="noStrike" cap="none">
                <a:solidFill>
                  <a:schemeClr val="dk1"/>
                </a:solidFill>
                <a:latin typeface="Montserrat"/>
                <a:ea typeface="Montserrat"/>
                <a:cs typeface="Montserrat"/>
                <a:sym typeface="Montserrat"/>
              </a:rPr>
              <a:t>© 2024 Concentrix Corp. All rights reserved. Confidential and proprietary.</a:t>
            </a:r>
            <a:endParaRPr sz="667">
              <a:solidFill>
                <a:schemeClr val="dk1"/>
              </a:solidFill>
            </a:endParaRPr>
          </a:p>
        </p:txBody>
      </p:sp>
      <p:sp>
        <p:nvSpPr>
          <p:cNvPr id="15" name="Google Shape;15;p2"/>
          <p:cNvSpPr txBox="1">
            <a:spLocks noGrp="1"/>
          </p:cNvSpPr>
          <p:nvPr>
            <p:ph type="title"/>
          </p:nvPr>
        </p:nvSpPr>
        <p:spPr>
          <a:xfrm>
            <a:off x="567200" y="578133"/>
            <a:ext cx="11057600" cy="592400"/>
          </a:xfrm>
          <a:prstGeom prst="rect">
            <a:avLst/>
          </a:prstGeom>
        </p:spPr>
        <p:txBody>
          <a:bodyPr spcFirstLastPara="1" wrap="square" lIns="90000" tIns="90000" rIns="90000" bIns="90000"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 grid">
  <p:cSld name="SECTION_HEADER_2_1">
    <p:spTree>
      <p:nvGrpSpPr>
        <p:cNvPr id="1" name="Shape 66"/>
        <p:cNvGrpSpPr/>
        <p:nvPr/>
      </p:nvGrpSpPr>
      <p:grpSpPr>
        <a:xfrm>
          <a:off x="0" y="0"/>
          <a:ext cx="0" cy="0"/>
          <a:chOff x="0" y="0"/>
          <a:chExt cx="0" cy="0"/>
        </a:xfrm>
      </p:grpSpPr>
      <p:sp>
        <p:nvSpPr>
          <p:cNvPr id="67" name="Google Shape;67;p11"/>
          <p:cNvSpPr/>
          <p:nvPr/>
        </p:nvSpPr>
        <p:spPr>
          <a:xfrm>
            <a:off x="567200" y="576000"/>
            <a:ext cx="16912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68" name="Google Shape;68;p11"/>
          <p:cNvSpPr/>
          <p:nvPr/>
        </p:nvSpPr>
        <p:spPr>
          <a:xfrm>
            <a:off x="2440500" y="576000"/>
            <a:ext cx="16912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69" name="Google Shape;69;p11"/>
          <p:cNvSpPr/>
          <p:nvPr/>
        </p:nvSpPr>
        <p:spPr>
          <a:xfrm>
            <a:off x="4313800" y="576000"/>
            <a:ext cx="16912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70" name="Google Shape;70;p11"/>
          <p:cNvSpPr/>
          <p:nvPr/>
        </p:nvSpPr>
        <p:spPr>
          <a:xfrm>
            <a:off x="6187100" y="576000"/>
            <a:ext cx="16912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71" name="Google Shape;71;p11"/>
          <p:cNvSpPr/>
          <p:nvPr/>
        </p:nvSpPr>
        <p:spPr>
          <a:xfrm>
            <a:off x="8060399" y="576000"/>
            <a:ext cx="16912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72" name="Google Shape;72;p11"/>
          <p:cNvSpPr/>
          <p:nvPr/>
        </p:nvSpPr>
        <p:spPr>
          <a:xfrm>
            <a:off x="9933699" y="576000"/>
            <a:ext cx="16912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DC-Pagination">
  <p:cSld name="TITLE_4_1">
    <p:spTree>
      <p:nvGrpSpPr>
        <p:cNvPr id="1" name="Shape 74"/>
        <p:cNvGrpSpPr/>
        <p:nvPr/>
      </p:nvGrpSpPr>
      <p:grpSpPr>
        <a:xfrm>
          <a:off x="0" y="0"/>
          <a:ext cx="0" cy="0"/>
          <a:chOff x="0" y="0"/>
          <a:chExt cx="0" cy="0"/>
        </a:xfrm>
      </p:grpSpPr>
      <p:sp>
        <p:nvSpPr>
          <p:cNvPr id="75" name="Google Shape;75;p13"/>
          <p:cNvSpPr/>
          <p:nvPr/>
        </p:nvSpPr>
        <p:spPr>
          <a:xfrm>
            <a:off x="0" y="6506635"/>
            <a:ext cx="12192000" cy="351600"/>
          </a:xfrm>
          <a:prstGeom prst="rect">
            <a:avLst/>
          </a:prstGeom>
          <a:solidFill>
            <a:srgbClr val="FFFFFF"/>
          </a:solidFill>
          <a:ln>
            <a:noFill/>
          </a:ln>
        </p:spPr>
        <p:txBody>
          <a:bodyPr spcFirstLastPara="1" wrap="square" lIns="45700" tIns="45700" rIns="45700" bIns="45700" anchor="ctr" anchorCtr="0">
            <a:noAutofit/>
          </a:bodyPr>
          <a:lstStyle/>
          <a:p>
            <a:pPr marL="0" lvl="0" indent="0" algn="l" rtl="0">
              <a:spcBef>
                <a:spcPts val="0"/>
              </a:spcBef>
              <a:spcAft>
                <a:spcPts val="0"/>
              </a:spcAft>
              <a:buNone/>
            </a:pPr>
            <a:endParaRPr sz="1867"/>
          </a:p>
        </p:txBody>
      </p:sp>
      <p:sp>
        <p:nvSpPr>
          <p:cNvPr id="76" name="Google Shape;76;p13"/>
          <p:cNvSpPr txBox="1"/>
          <p:nvPr/>
        </p:nvSpPr>
        <p:spPr>
          <a:xfrm>
            <a:off x="689037" y="6475537"/>
            <a:ext cx="2439200" cy="256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endParaRPr sz="667" b="1">
              <a:solidFill>
                <a:srgbClr val="B7B7B7"/>
              </a:solidFill>
              <a:latin typeface="Poppins"/>
              <a:ea typeface="Poppins"/>
              <a:cs typeface="Poppins"/>
              <a:sym typeface="Poppins"/>
            </a:endParaRPr>
          </a:p>
        </p:txBody>
      </p:sp>
      <p:sp>
        <p:nvSpPr>
          <p:cNvPr id="77" name="Google Shape;77;p13"/>
          <p:cNvSpPr txBox="1"/>
          <p:nvPr/>
        </p:nvSpPr>
        <p:spPr>
          <a:xfrm>
            <a:off x="124233" y="6638567"/>
            <a:ext cx="4486400" cy="123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7F7F7F"/>
              </a:buClr>
              <a:buSzPts val="500"/>
              <a:buFont typeface="Arial"/>
              <a:buNone/>
            </a:pPr>
            <a:r>
              <a:rPr lang="en-GB" sz="800" i="0" u="none" strike="noStrike" cap="none">
                <a:solidFill>
                  <a:srgbClr val="7F7F7F"/>
                </a:solidFill>
                <a:latin typeface="Montserrat"/>
                <a:ea typeface="Montserrat"/>
                <a:cs typeface="Montserrat"/>
                <a:sym typeface="Montserrat"/>
              </a:rPr>
              <a:t>© 202</a:t>
            </a:r>
            <a:r>
              <a:rPr lang="en-GB" sz="800">
                <a:solidFill>
                  <a:srgbClr val="7F7F7F"/>
                </a:solidFill>
                <a:latin typeface="Montserrat"/>
                <a:ea typeface="Montserrat"/>
                <a:cs typeface="Montserrat"/>
                <a:sym typeface="Montserrat"/>
              </a:rPr>
              <a:t>4</a:t>
            </a:r>
            <a:r>
              <a:rPr lang="en-GB" sz="800" i="0" u="none" strike="noStrike" cap="none">
                <a:solidFill>
                  <a:srgbClr val="7F7F7F"/>
                </a:solidFill>
                <a:latin typeface="Montserrat"/>
                <a:ea typeface="Montserrat"/>
                <a:cs typeface="Montserrat"/>
                <a:sym typeface="Montserrat"/>
              </a:rPr>
              <a:t> Concentrix Corp. All Rights Reserved. Confidential and Proprietary.</a:t>
            </a:r>
            <a:endParaRPr sz="800">
              <a:latin typeface="Montserrat"/>
              <a:ea typeface="Montserrat"/>
              <a:cs typeface="Montserrat"/>
              <a:sym typeface="Montserrat"/>
            </a:endParaRPr>
          </a:p>
        </p:txBody>
      </p:sp>
      <p:pic>
        <p:nvPicPr>
          <p:cNvPr id="78" name="Google Shape;78;p13"/>
          <p:cNvPicPr preferRelativeResize="0"/>
          <p:nvPr/>
        </p:nvPicPr>
        <p:blipFill rotWithShape="1">
          <a:blip r:embed="rId2">
            <a:alphaModFix/>
          </a:blip>
          <a:srcRect/>
          <a:stretch/>
        </p:blipFill>
        <p:spPr>
          <a:xfrm>
            <a:off x="9728105" y="6638564"/>
            <a:ext cx="1871625" cy="87747"/>
          </a:xfrm>
          <a:prstGeom prst="rect">
            <a:avLst/>
          </a:prstGeom>
          <a:noFill/>
          <a:ln>
            <a:noFill/>
          </a:ln>
        </p:spPr>
      </p:pic>
      <p:pic>
        <p:nvPicPr>
          <p:cNvPr id="79" name="Google Shape;79;p13"/>
          <p:cNvPicPr preferRelativeResize="0"/>
          <p:nvPr/>
        </p:nvPicPr>
        <p:blipFill rotWithShape="1">
          <a:blip r:embed="rId3">
            <a:alphaModFix/>
          </a:blip>
          <a:srcRect l="4413" t="15134" r="3835" b="15756"/>
          <a:stretch/>
        </p:blipFill>
        <p:spPr>
          <a:xfrm>
            <a:off x="8731367" y="6604435"/>
            <a:ext cx="706637" cy="156000"/>
          </a:xfrm>
          <a:prstGeom prst="rect">
            <a:avLst/>
          </a:prstGeom>
          <a:noFill/>
          <a:ln>
            <a:noFill/>
          </a:ln>
        </p:spPr>
      </p:pic>
      <p:cxnSp>
        <p:nvCxnSpPr>
          <p:cNvPr id="80" name="Google Shape;80;p13"/>
          <p:cNvCxnSpPr/>
          <p:nvPr/>
        </p:nvCxnSpPr>
        <p:spPr>
          <a:xfrm>
            <a:off x="9555267" y="6580633"/>
            <a:ext cx="0" cy="203600"/>
          </a:xfrm>
          <a:prstGeom prst="straightConnector1">
            <a:avLst/>
          </a:prstGeom>
          <a:noFill/>
          <a:ln w="9525" cap="flat" cmpd="sng">
            <a:solidFill>
              <a:srgbClr val="434343"/>
            </a:solidFill>
            <a:prstDash val="solid"/>
            <a:round/>
            <a:headEnd type="none" w="med" len="med"/>
            <a:tailEnd type="none" w="med" len="med"/>
          </a:ln>
        </p:spPr>
      </p:cxnSp>
      <p:sp>
        <p:nvSpPr>
          <p:cNvPr id="81" name="Google Shape;81;p13"/>
          <p:cNvSpPr txBox="1">
            <a:spLocks noGrp="1"/>
          </p:cNvSpPr>
          <p:nvPr>
            <p:ph type="sldNum" idx="12"/>
          </p:nvPr>
        </p:nvSpPr>
        <p:spPr>
          <a:xfrm>
            <a:off x="11231233" y="6585035"/>
            <a:ext cx="731600" cy="194800"/>
          </a:xfrm>
          <a:prstGeom prst="rect">
            <a:avLst/>
          </a:prstGeom>
          <a:noFill/>
          <a:ln>
            <a:noFill/>
          </a:ln>
        </p:spPr>
        <p:txBody>
          <a:bodyPr spcFirstLastPara="1" wrap="square" lIns="0" tIns="0" rIns="0" bIns="0" anchor="ctr" anchorCtr="0">
            <a:noAutofit/>
          </a:bodyPr>
          <a:lstStyle>
            <a:lvl1pPr lvl="0" rtl="0">
              <a:buNone/>
              <a:defRPr sz="1067">
                <a:latin typeface="Montserrat"/>
                <a:ea typeface="Montserrat"/>
                <a:cs typeface="Montserrat"/>
                <a:sym typeface="Montserrat"/>
              </a:defRPr>
            </a:lvl1pPr>
            <a:lvl2pPr lvl="1" rtl="0">
              <a:buNone/>
              <a:defRPr sz="1067">
                <a:latin typeface="Montserrat"/>
                <a:ea typeface="Montserrat"/>
                <a:cs typeface="Montserrat"/>
                <a:sym typeface="Montserrat"/>
              </a:defRPr>
            </a:lvl2pPr>
            <a:lvl3pPr lvl="2" rtl="0">
              <a:buNone/>
              <a:defRPr sz="1067">
                <a:latin typeface="Montserrat"/>
                <a:ea typeface="Montserrat"/>
                <a:cs typeface="Montserrat"/>
                <a:sym typeface="Montserrat"/>
              </a:defRPr>
            </a:lvl3pPr>
            <a:lvl4pPr lvl="3" rtl="0">
              <a:buNone/>
              <a:defRPr sz="1067">
                <a:latin typeface="Montserrat"/>
                <a:ea typeface="Montserrat"/>
                <a:cs typeface="Montserrat"/>
                <a:sym typeface="Montserrat"/>
              </a:defRPr>
            </a:lvl4pPr>
            <a:lvl5pPr lvl="4" rtl="0">
              <a:buNone/>
              <a:defRPr sz="1067">
                <a:latin typeface="Montserrat"/>
                <a:ea typeface="Montserrat"/>
                <a:cs typeface="Montserrat"/>
                <a:sym typeface="Montserrat"/>
              </a:defRPr>
            </a:lvl5pPr>
            <a:lvl6pPr lvl="5" rtl="0">
              <a:buNone/>
              <a:defRPr sz="1067">
                <a:latin typeface="Montserrat"/>
                <a:ea typeface="Montserrat"/>
                <a:cs typeface="Montserrat"/>
                <a:sym typeface="Montserrat"/>
              </a:defRPr>
            </a:lvl6pPr>
            <a:lvl7pPr lvl="6" rtl="0">
              <a:buNone/>
              <a:defRPr sz="1067">
                <a:latin typeface="Montserrat"/>
                <a:ea typeface="Montserrat"/>
                <a:cs typeface="Montserrat"/>
                <a:sym typeface="Montserrat"/>
              </a:defRPr>
            </a:lvl7pPr>
            <a:lvl8pPr lvl="7" rtl="0">
              <a:buNone/>
              <a:defRPr sz="1067">
                <a:latin typeface="Montserrat"/>
                <a:ea typeface="Montserrat"/>
                <a:cs typeface="Montserrat"/>
                <a:sym typeface="Montserrat"/>
              </a:defRPr>
            </a:lvl8pPr>
            <a:lvl9pPr lvl="8" rtl="0">
              <a:buNone/>
              <a:defRPr sz="1067">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type="obj">
  <p:cSld name="OBJECT">
    <p:spTree>
      <p:nvGrpSpPr>
        <p:cNvPr id="1" name="Shape 82"/>
        <p:cNvGrpSpPr/>
        <p:nvPr/>
      </p:nvGrpSpPr>
      <p:grpSpPr>
        <a:xfrm>
          <a:off x="0" y="0"/>
          <a:ext cx="0" cy="0"/>
          <a:chOff x="0" y="0"/>
          <a:chExt cx="0" cy="0"/>
        </a:xfrm>
      </p:grpSpPr>
      <p:sp>
        <p:nvSpPr>
          <p:cNvPr id="83" name="Google Shape;83;p14"/>
          <p:cNvSpPr txBox="1">
            <a:spLocks noGrp="1"/>
          </p:cNvSpPr>
          <p:nvPr>
            <p:ph type="ftr" idx="11"/>
          </p:nvPr>
        </p:nvSpPr>
        <p:spPr>
          <a:xfrm>
            <a:off x="8586197" y="6553557"/>
            <a:ext cx="2800800" cy="82000"/>
          </a:xfrm>
          <a:prstGeom prst="rect">
            <a:avLst/>
          </a:prstGeom>
          <a:noFill/>
          <a:ln>
            <a:noFill/>
          </a:ln>
        </p:spPr>
        <p:txBody>
          <a:bodyPr spcFirstLastPara="1" wrap="square" lIns="0" tIns="0" rIns="0" bIns="0" anchor="t" anchorCtr="0">
            <a:spAutoFit/>
          </a:bodyPr>
          <a:lstStyle>
            <a:lvl1pPr marR="0" lvl="0" algn="l">
              <a:spcBef>
                <a:spcPts val="0"/>
              </a:spcBef>
              <a:spcAft>
                <a:spcPts val="0"/>
              </a:spcAft>
              <a:buClr>
                <a:schemeClr val="lt1"/>
              </a:buClr>
              <a:buSzPts val="500"/>
              <a:buFont typeface="Arial"/>
              <a:buNone/>
              <a:defRPr sz="533" b="0" i="0" u="none" strike="noStrike" cap="none">
                <a:solidFill>
                  <a:schemeClr val="lt1"/>
                </a:solidFill>
                <a:latin typeface="Arial"/>
                <a:ea typeface="Arial"/>
                <a:cs typeface="Arial"/>
                <a:sym typeface="Arial"/>
              </a:defRPr>
            </a:lvl1pPr>
            <a:lvl2pPr marR="0" lvl="1"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2pPr>
            <a:lvl3pPr marR="0" lvl="2"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3pPr>
            <a:lvl4pPr marR="0" lvl="3"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4pPr>
            <a:lvl5pPr marR="0" lvl="4"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5pPr>
            <a:lvl6pPr marR="0" lvl="5"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6pPr>
            <a:lvl7pPr marR="0" lvl="6"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7pPr>
            <a:lvl8pPr marR="0" lvl="7"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8pPr>
            <a:lvl9pPr marR="0" lvl="8"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9pPr>
          </a:lstStyle>
          <a:p>
            <a:endParaRPr/>
          </a:p>
        </p:txBody>
      </p:sp>
      <p:sp>
        <p:nvSpPr>
          <p:cNvPr id="84" name="Google Shape;84;p14"/>
          <p:cNvSpPr txBox="1">
            <a:spLocks noGrp="1"/>
          </p:cNvSpPr>
          <p:nvPr>
            <p:ph type="dt" idx="10"/>
          </p:nvPr>
        </p:nvSpPr>
        <p:spPr>
          <a:xfrm>
            <a:off x="609600" y="6377941"/>
            <a:ext cx="2804000" cy="276800"/>
          </a:xfrm>
          <a:prstGeom prst="rect">
            <a:avLst/>
          </a:prstGeom>
          <a:noFill/>
          <a:ln>
            <a:noFill/>
          </a:ln>
        </p:spPr>
        <p:txBody>
          <a:bodyPr spcFirstLastPara="1" wrap="square" lIns="0" tIns="0" rIns="0" bIns="0" anchor="t" anchorCtr="0">
            <a:spAutoFit/>
          </a:bodyPr>
          <a:lstStyle>
            <a:lvl1pPr marR="0" lvl="0" algn="l">
              <a:spcBef>
                <a:spcPts val="0"/>
              </a:spcBef>
              <a:spcAft>
                <a:spcPts val="0"/>
              </a:spcAft>
              <a:buClr>
                <a:srgbClr val="888888"/>
              </a:buClr>
              <a:buSzPts val="500"/>
              <a:buFont typeface="Montserrat"/>
              <a:buNone/>
              <a:defRPr sz="1867" b="0" i="0" u="none" strike="noStrike" cap="none">
                <a:solidFill>
                  <a:srgbClr val="888888"/>
                </a:solidFill>
                <a:latin typeface="Montserrat"/>
                <a:ea typeface="Montserrat"/>
                <a:cs typeface="Montserrat"/>
                <a:sym typeface="Montserrat"/>
              </a:defRPr>
            </a:lvl1pPr>
            <a:lvl2pPr marR="0" lvl="1"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2pPr>
            <a:lvl3pPr marR="0" lvl="2"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3pPr>
            <a:lvl4pPr marR="0" lvl="3"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4pPr>
            <a:lvl5pPr marR="0" lvl="4"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5pPr>
            <a:lvl6pPr marR="0" lvl="5"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6pPr>
            <a:lvl7pPr marR="0" lvl="6"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7pPr>
            <a:lvl8pPr marR="0" lvl="7"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8pPr>
            <a:lvl9pPr marR="0" lvl="8" algn="l">
              <a:spcBef>
                <a:spcPts val="0"/>
              </a:spcBef>
              <a:spcAft>
                <a:spcPts val="0"/>
              </a:spcAft>
              <a:buClr>
                <a:schemeClr val="dk1"/>
              </a:buClr>
              <a:buSzPts val="500"/>
              <a:buFont typeface="Montserrat"/>
              <a:buNone/>
              <a:defRPr sz="1867" b="0" i="0" u="none" strike="noStrike" cap="none">
                <a:solidFill>
                  <a:schemeClr val="dk1"/>
                </a:solidFill>
                <a:latin typeface="Montserrat"/>
                <a:ea typeface="Montserrat"/>
                <a:cs typeface="Montserrat"/>
                <a:sym typeface="Montserrat"/>
              </a:defRPr>
            </a:lvl9pPr>
          </a:lstStyle>
          <a:p>
            <a:endParaRPr/>
          </a:p>
        </p:txBody>
      </p:sp>
      <p:sp>
        <p:nvSpPr>
          <p:cNvPr id="85" name="Google Shape;85;p14"/>
          <p:cNvSpPr txBox="1">
            <a:spLocks noGrp="1"/>
          </p:cNvSpPr>
          <p:nvPr>
            <p:ph type="sldNum" idx="12"/>
          </p:nvPr>
        </p:nvSpPr>
        <p:spPr>
          <a:xfrm>
            <a:off x="11743135" y="6557409"/>
            <a:ext cx="152400" cy="102800"/>
          </a:xfrm>
          <a:prstGeom prst="rect">
            <a:avLst/>
          </a:prstGeom>
          <a:noFill/>
          <a:ln>
            <a:noFill/>
          </a:ln>
        </p:spPr>
        <p:txBody>
          <a:bodyPr spcFirstLastPara="1" wrap="square" lIns="0" tIns="0" rIns="0" bIns="0" anchor="t" anchorCtr="0">
            <a:spAutoFit/>
          </a:bodyPr>
          <a:lstStyle>
            <a:lvl1pPr marL="16933" marR="0" lvl="0" indent="0" algn="l">
              <a:lnSpc>
                <a:spcPct val="100000"/>
              </a:lnSpc>
              <a:spcBef>
                <a:spcPts val="0"/>
              </a:spcBef>
              <a:buClr>
                <a:schemeClr val="lt1"/>
              </a:buClr>
              <a:buSzPts val="500"/>
              <a:buFont typeface="Arial"/>
              <a:buNone/>
              <a:defRPr sz="667" b="0" i="0" u="none" strike="noStrike" cap="none">
                <a:solidFill>
                  <a:schemeClr val="lt1"/>
                </a:solidFill>
                <a:latin typeface="Arial"/>
                <a:ea typeface="Arial"/>
                <a:cs typeface="Arial"/>
                <a:sym typeface="Arial"/>
              </a:defRPr>
            </a:lvl1pPr>
            <a:lvl2pPr marL="16933" marR="0" lvl="1" indent="0" algn="l">
              <a:lnSpc>
                <a:spcPct val="100000"/>
              </a:lnSpc>
              <a:spcBef>
                <a:spcPts val="0"/>
              </a:spcBef>
              <a:buClr>
                <a:schemeClr val="lt1"/>
              </a:buClr>
              <a:buSzPts val="500"/>
              <a:buFont typeface="Arial"/>
              <a:buNone/>
              <a:defRPr sz="667" b="0" i="0" u="none" strike="noStrike" cap="none">
                <a:solidFill>
                  <a:schemeClr val="lt1"/>
                </a:solidFill>
                <a:latin typeface="Arial"/>
                <a:ea typeface="Arial"/>
                <a:cs typeface="Arial"/>
                <a:sym typeface="Arial"/>
              </a:defRPr>
            </a:lvl2pPr>
            <a:lvl3pPr marL="16933" marR="0" lvl="2" indent="0" algn="l">
              <a:lnSpc>
                <a:spcPct val="100000"/>
              </a:lnSpc>
              <a:spcBef>
                <a:spcPts val="0"/>
              </a:spcBef>
              <a:buClr>
                <a:schemeClr val="lt1"/>
              </a:buClr>
              <a:buSzPts val="500"/>
              <a:buFont typeface="Arial"/>
              <a:buNone/>
              <a:defRPr sz="667" b="0" i="0" u="none" strike="noStrike" cap="none">
                <a:solidFill>
                  <a:schemeClr val="lt1"/>
                </a:solidFill>
                <a:latin typeface="Arial"/>
                <a:ea typeface="Arial"/>
                <a:cs typeface="Arial"/>
                <a:sym typeface="Arial"/>
              </a:defRPr>
            </a:lvl3pPr>
            <a:lvl4pPr marL="16933" marR="0" lvl="3" indent="0" algn="l">
              <a:lnSpc>
                <a:spcPct val="100000"/>
              </a:lnSpc>
              <a:spcBef>
                <a:spcPts val="0"/>
              </a:spcBef>
              <a:buClr>
                <a:schemeClr val="lt1"/>
              </a:buClr>
              <a:buSzPts val="500"/>
              <a:buFont typeface="Arial"/>
              <a:buNone/>
              <a:defRPr sz="667" b="0" i="0" u="none" strike="noStrike" cap="none">
                <a:solidFill>
                  <a:schemeClr val="lt1"/>
                </a:solidFill>
                <a:latin typeface="Arial"/>
                <a:ea typeface="Arial"/>
                <a:cs typeface="Arial"/>
                <a:sym typeface="Arial"/>
              </a:defRPr>
            </a:lvl4pPr>
            <a:lvl5pPr marL="16933" marR="0" lvl="4" indent="0" algn="l">
              <a:lnSpc>
                <a:spcPct val="100000"/>
              </a:lnSpc>
              <a:spcBef>
                <a:spcPts val="0"/>
              </a:spcBef>
              <a:buClr>
                <a:schemeClr val="lt1"/>
              </a:buClr>
              <a:buSzPts val="500"/>
              <a:buFont typeface="Arial"/>
              <a:buNone/>
              <a:defRPr sz="667" b="0" i="0" u="none" strike="noStrike" cap="none">
                <a:solidFill>
                  <a:schemeClr val="lt1"/>
                </a:solidFill>
                <a:latin typeface="Arial"/>
                <a:ea typeface="Arial"/>
                <a:cs typeface="Arial"/>
                <a:sym typeface="Arial"/>
              </a:defRPr>
            </a:lvl5pPr>
            <a:lvl6pPr marL="16933" marR="0" lvl="5" indent="0" algn="l">
              <a:lnSpc>
                <a:spcPct val="100000"/>
              </a:lnSpc>
              <a:spcBef>
                <a:spcPts val="0"/>
              </a:spcBef>
              <a:buClr>
                <a:schemeClr val="lt1"/>
              </a:buClr>
              <a:buSzPts val="500"/>
              <a:buFont typeface="Arial"/>
              <a:buNone/>
              <a:defRPr sz="667" b="0" i="0" u="none" strike="noStrike" cap="none">
                <a:solidFill>
                  <a:schemeClr val="lt1"/>
                </a:solidFill>
                <a:latin typeface="Arial"/>
                <a:ea typeface="Arial"/>
                <a:cs typeface="Arial"/>
                <a:sym typeface="Arial"/>
              </a:defRPr>
            </a:lvl6pPr>
            <a:lvl7pPr marL="16933" marR="0" lvl="6" indent="0" algn="l">
              <a:lnSpc>
                <a:spcPct val="100000"/>
              </a:lnSpc>
              <a:spcBef>
                <a:spcPts val="0"/>
              </a:spcBef>
              <a:buClr>
                <a:schemeClr val="lt1"/>
              </a:buClr>
              <a:buSzPts val="500"/>
              <a:buFont typeface="Arial"/>
              <a:buNone/>
              <a:defRPr sz="667" b="0" i="0" u="none" strike="noStrike" cap="none">
                <a:solidFill>
                  <a:schemeClr val="lt1"/>
                </a:solidFill>
                <a:latin typeface="Arial"/>
                <a:ea typeface="Arial"/>
                <a:cs typeface="Arial"/>
                <a:sym typeface="Arial"/>
              </a:defRPr>
            </a:lvl7pPr>
            <a:lvl8pPr marL="16933" marR="0" lvl="7" indent="0" algn="l">
              <a:lnSpc>
                <a:spcPct val="100000"/>
              </a:lnSpc>
              <a:spcBef>
                <a:spcPts val="0"/>
              </a:spcBef>
              <a:buClr>
                <a:schemeClr val="lt1"/>
              </a:buClr>
              <a:buSzPts val="500"/>
              <a:buFont typeface="Arial"/>
              <a:buNone/>
              <a:defRPr sz="667" b="0" i="0" u="none" strike="noStrike" cap="none">
                <a:solidFill>
                  <a:schemeClr val="lt1"/>
                </a:solidFill>
                <a:latin typeface="Arial"/>
                <a:ea typeface="Arial"/>
                <a:cs typeface="Arial"/>
                <a:sym typeface="Arial"/>
              </a:defRPr>
            </a:lvl8pPr>
            <a:lvl9pPr marL="16933" marR="0" lvl="8" indent="0" algn="l">
              <a:lnSpc>
                <a:spcPct val="100000"/>
              </a:lnSpc>
              <a:spcBef>
                <a:spcPts val="0"/>
              </a:spcBef>
              <a:buClr>
                <a:schemeClr val="lt1"/>
              </a:buClr>
              <a:buSzPts val="500"/>
              <a:buFont typeface="Arial"/>
              <a:buNone/>
              <a:defRPr sz="667" b="0" i="0" u="none" strike="noStrike" cap="none">
                <a:solidFill>
                  <a:schemeClr val="lt1"/>
                </a:solidFill>
                <a:latin typeface="Arial"/>
                <a:ea typeface="Arial"/>
                <a:cs typeface="Arial"/>
                <a:sym typeface="Arial"/>
              </a:defRPr>
            </a:lvl9pPr>
          </a:lstStyle>
          <a:p>
            <a:pPr marL="16933" lvl="0" indent="0" algn="l" rtl="0">
              <a:spcBef>
                <a:spcPts val="0"/>
              </a:spcBef>
              <a:spcAft>
                <a:spcPts val="0"/>
              </a:spcAft>
              <a:buNone/>
            </a:pPr>
            <a:fld id="{00000000-1234-1234-1234-123412341234}" type="slidenum">
              <a:rPr lang="en-GB"/>
              <a:pPr marL="16933"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oter_Concentrix_Light">
  <p:cSld name="25_Custom Layout_2">
    <p:bg>
      <p:bgPr>
        <a:solidFill>
          <a:schemeClr val="lt1"/>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10"/>
          <a:stretch/>
        </p:blipFill>
        <p:spPr>
          <a:xfrm>
            <a:off x="699301" y="6366134"/>
            <a:ext cx="1093401" cy="174933"/>
          </a:xfrm>
          <a:prstGeom prst="rect">
            <a:avLst/>
          </a:prstGeom>
          <a:noFill/>
          <a:ln>
            <a:noFill/>
          </a:ln>
        </p:spPr>
      </p:pic>
      <p:sp>
        <p:nvSpPr>
          <p:cNvPr id="18" name="Google Shape;18;p3"/>
          <p:cNvSpPr/>
          <p:nvPr/>
        </p:nvSpPr>
        <p:spPr>
          <a:xfrm>
            <a:off x="11039932" y="6342212"/>
            <a:ext cx="448793" cy="222793"/>
          </a:xfrm>
          <a:custGeom>
            <a:avLst/>
            <a:gdLst/>
            <a:ahLst/>
            <a:cxnLst/>
            <a:rect l="l" t="t" r="r" b="b"/>
            <a:pathLst>
              <a:path w="544" h="272" extrusionOk="0">
                <a:moveTo>
                  <a:pt x="408" y="272"/>
                </a:moveTo>
                <a:lnTo>
                  <a:pt x="408" y="272"/>
                </a:lnTo>
                <a:lnTo>
                  <a:pt x="136" y="272"/>
                </a:lnTo>
                <a:cubicBezTo>
                  <a:pt x="60" y="272"/>
                  <a:pt x="0" y="211"/>
                  <a:pt x="0" y="135"/>
                </a:cubicBezTo>
                <a:lnTo>
                  <a:pt x="0" y="135"/>
                </a:lnTo>
                <a:cubicBezTo>
                  <a:pt x="0" y="60"/>
                  <a:pt x="60" y="0"/>
                  <a:pt x="136" y="0"/>
                </a:cubicBezTo>
                <a:lnTo>
                  <a:pt x="408" y="0"/>
                </a:lnTo>
                <a:cubicBezTo>
                  <a:pt x="483" y="0"/>
                  <a:pt x="544" y="60"/>
                  <a:pt x="544" y="135"/>
                </a:cubicBezTo>
                <a:lnTo>
                  <a:pt x="544" y="135"/>
                </a:lnTo>
                <a:cubicBezTo>
                  <a:pt x="544" y="211"/>
                  <a:pt x="483" y="272"/>
                  <a:pt x="408" y="272"/>
                </a:cubicBezTo>
                <a:close/>
              </a:path>
            </a:pathLst>
          </a:custGeom>
          <a:solidFill>
            <a:srgbClr val="25E2CC"/>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2A2B2C"/>
              </a:solidFill>
              <a:latin typeface="Montserrat"/>
              <a:ea typeface="Montserrat"/>
              <a:cs typeface="Montserrat"/>
              <a:sym typeface="Montserrat"/>
            </a:endParaRPr>
          </a:p>
        </p:txBody>
      </p:sp>
      <p:sp>
        <p:nvSpPr>
          <p:cNvPr id="19" name="Google Shape;19;p3"/>
          <p:cNvSpPr/>
          <p:nvPr/>
        </p:nvSpPr>
        <p:spPr>
          <a:xfrm>
            <a:off x="11264327" y="6342212"/>
            <a:ext cx="224396" cy="222793"/>
          </a:xfrm>
          <a:custGeom>
            <a:avLst/>
            <a:gdLst/>
            <a:ahLst/>
            <a:cxnLst/>
            <a:rect l="l" t="t" r="r" b="b"/>
            <a:pathLst>
              <a:path w="272" h="272" extrusionOk="0">
                <a:moveTo>
                  <a:pt x="272" y="135"/>
                </a:moveTo>
                <a:lnTo>
                  <a:pt x="272" y="135"/>
                </a:lnTo>
                <a:cubicBezTo>
                  <a:pt x="272" y="211"/>
                  <a:pt x="211" y="272"/>
                  <a:pt x="136" y="272"/>
                </a:cubicBezTo>
                <a:cubicBezTo>
                  <a:pt x="60" y="272"/>
                  <a:pt x="0" y="211"/>
                  <a:pt x="0" y="135"/>
                </a:cubicBezTo>
                <a:cubicBezTo>
                  <a:pt x="0" y="60"/>
                  <a:pt x="60" y="0"/>
                  <a:pt x="136" y="0"/>
                </a:cubicBezTo>
                <a:cubicBezTo>
                  <a:pt x="211" y="0"/>
                  <a:pt x="272" y="60"/>
                  <a:pt x="272" y="135"/>
                </a:cubicBezTo>
                <a:close/>
              </a:path>
            </a:pathLst>
          </a:custGeom>
          <a:solidFill>
            <a:srgbClr val="003D5B"/>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2A2B2C"/>
              </a:solidFill>
              <a:latin typeface="Montserrat"/>
              <a:ea typeface="Montserrat"/>
              <a:cs typeface="Montserrat"/>
              <a:sym typeface="Montserrat"/>
            </a:endParaRPr>
          </a:p>
        </p:txBody>
      </p:sp>
      <p:sp>
        <p:nvSpPr>
          <p:cNvPr id="20" name="Google Shape;20;p3"/>
          <p:cNvSpPr txBox="1"/>
          <p:nvPr/>
        </p:nvSpPr>
        <p:spPr>
          <a:xfrm>
            <a:off x="11218613" y="6290807"/>
            <a:ext cx="316000" cy="325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700"/>
              <a:buFont typeface="Montserrat"/>
              <a:buNone/>
            </a:pPr>
            <a:fld id="{00000000-1234-1234-1234-123412341234}" type="slidenum">
              <a:rPr lang="en-GB" sz="667" b="0" i="0" u="none" strike="noStrike" cap="none">
                <a:solidFill>
                  <a:srgbClr val="FFFFFF"/>
                </a:solidFill>
                <a:latin typeface="Montserrat"/>
                <a:ea typeface="Montserrat"/>
                <a:cs typeface="Montserrat"/>
                <a:sym typeface="Montserrat"/>
              </a:rPr>
              <a:pPr marL="0" marR="0" lvl="0" indent="0" algn="ctr" rtl="0">
                <a:lnSpc>
                  <a:spcPct val="100000"/>
                </a:lnSpc>
                <a:spcBef>
                  <a:spcPts val="0"/>
                </a:spcBef>
                <a:spcAft>
                  <a:spcPts val="0"/>
                </a:spcAft>
                <a:buClr>
                  <a:srgbClr val="FFFFFF"/>
                </a:buClr>
                <a:buSzPts val="700"/>
                <a:buFont typeface="Montserrat"/>
                <a:buNone/>
              </a:pPr>
              <a:t>‹#›</a:t>
            </a:fld>
            <a:endParaRPr sz="667" b="0" i="0" u="none" strike="noStrike" cap="none">
              <a:solidFill>
                <a:srgbClr val="FFFFFF"/>
              </a:solidFill>
              <a:latin typeface="Montserrat"/>
              <a:ea typeface="Montserrat"/>
              <a:cs typeface="Montserrat"/>
              <a:sym typeface="Montserrat"/>
            </a:endParaRPr>
          </a:p>
        </p:txBody>
      </p:sp>
      <p:sp>
        <p:nvSpPr>
          <p:cNvPr id="21" name="Google Shape;21;p3"/>
          <p:cNvSpPr txBox="1"/>
          <p:nvPr/>
        </p:nvSpPr>
        <p:spPr>
          <a:xfrm>
            <a:off x="6285317" y="6402207"/>
            <a:ext cx="4608400" cy="1028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7F7F7F"/>
              </a:buClr>
              <a:buSzPts val="700"/>
              <a:buFont typeface="Montserrat"/>
              <a:buNone/>
            </a:pPr>
            <a:r>
              <a:rPr lang="en-GB" sz="667" b="0" i="0" u="none" strike="noStrike" cap="none">
                <a:solidFill>
                  <a:schemeClr val="dk1"/>
                </a:solidFill>
                <a:latin typeface="Montserrat"/>
                <a:ea typeface="Montserrat"/>
                <a:cs typeface="Montserrat"/>
                <a:sym typeface="Montserrat"/>
              </a:rPr>
              <a:t>© 202</a:t>
            </a:r>
            <a:r>
              <a:rPr lang="en-GB" sz="667">
                <a:solidFill>
                  <a:schemeClr val="dk1"/>
                </a:solidFill>
                <a:latin typeface="Montserrat"/>
                <a:ea typeface="Montserrat"/>
                <a:cs typeface="Montserrat"/>
                <a:sym typeface="Montserrat"/>
              </a:rPr>
              <a:t>6</a:t>
            </a:r>
            <a:r>
              <a:rPr lang="en-GB" sz="667" b="0" i="0" u="none" strike="noStrike" cap="none">
                <a:solidFill>
                  <a:schemeClr val="dk1"/>
                </a:solidFill>
                <a:latin typeface="Montserrat"/>
                <a:ea typeface="Montserrat"/>
                <a:cs typeface="Montserrat"/>
                <a:sym typeface="Montserrat"/>
              </a:rPr>
              <a:t> Concentrix Corp. All rights reserved. Confidential and proprietary.</a:t>
            </a:r>
            <a:endParaRPr sz="667">
              <a:solidFill>
                <a:schemeClr val="dk1"/>
              </a:solidFill>
            </a:endParaRPr>
          </a:p>
        </p:txBody>
      </p:sp>
      <p:sp>
        <p:nvSpPr>
          <p:cNvPr id="22" name="Google Shape;22;p3"/>
          <p:cNvSpPr txBox="1">
            <a:spLocks noGrp="1"/>
          </p:cNvSpPr>
          <p:nvPr>
            <p:ph type="title"/>
          </p:nvPr>
        </p:nvSpPr>
        <p:spPr>
          <a:xfrm>
            <a:off x="567200" y="578133"/>
            <a:ext cx="5630000" cy="638400"/>
          </a:xfrm>
          <a:prstGeom prst="rect">
            <a:avLst/>
          </a:prstGeom>
        </p:spPr>
        <p:txBody>
          <a:bodyPr spcFirstLastPara="1" wrap="square" lIns="90000" tIns="90000" rIns="90000" bIns="90000" anchor="t" anchorCtr="0">
            <a:sp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oter_Catalyst_Light">
  <p:cSld name="25_Custom Layout_2_1">
    <p:bg>
      <p:bgPr>
        <a:solidFill>
          <a:schemeClr val="lt1"/>
        </a:solidFill>
        <a:effectLst/>
      </p:bgPr>
    </p:bg>
    <p:spTree>
      <p:nvGrpSpPr>
        <p:cNvPr id="1" name="Shape 23"/>
        <p:cNvGrpSpPr/>
        <p:nvPr/>
      </p:nvGrpSpPr>
      <p:grpSpPr>
        <a:xfrm>
          <a:off x="0" y="0"/>
          <a:ext cx="0" cy="0"/>
          <a:chOff x="0" y="0"/>
          <a:chExt cx="0" cy="0"/>
        </a:xfrm>
      </p:grpSpPr>
      <p:pic>
        <p:nvPicPr>
          <p:cNvPr id="24" name="Google Shape;24;p4"/>
          <p:cNvPicPr preferRelativeResize="0"/>
          <p:nvPr/>
        </p:nvPicPr>
        <p:blipFill>
          <a:blip r:embed="rId2">
            <a:alphaModFix/>
          </a:blip>
          <a:stretch>
            <a:fillRect/>
          </a:stretch>
        </p:blipFill>
        <p:spPr>
          <a:xfrm>
            <a:off x="687201" y="6366134"/>
            <a:ext cx="1550767" cy="174933"/>
          </a:xfrm>
          <a:prstGeom prst="rect">
            <a:avLst/>
          </a:prstGeom>
          <a:noFill/>
          <a:ln>
            <a:noFill/>
          </a:ln>
        </p:spPr>
      </p:pic>
      <p:sp>
        <p:nvSpPr>
          <p:cNvPr id="25" name="Google Shape;25;p4"/>
          <p:cNvSpPr/>
          <p:nvPr/>
        </p:nvSpPr>
        <p:spPr>
          <a:xfrm>
            <a:off x="11039932" y="6342212"/>
            <a:ext cx="448793" cy="222793"/>
          </a:xfrm>
          <a:custGeom>
            <a:avLst/>
            <a:gdLst/>
            <a:ahLst/>
            <a:cxnLst/>
            <a:rect l="l" t="t" r="r" b="b"/>
            <a:pathLst>
              <a:path w="544" h="272" extrusionOk="0">
                <a:moveTo>
                  <a:pt x="408" y="272"/>
                </a:moveTo>
                <a:lnTo>
                  <a:pt x="408" y="272"/>
                </a:lnTo>
                <a:lnTo>
                  <a:pt x="136" y="272"/>
                </a:lnTo>
                <a:cubicBezTo>
                  <a:pt x="60" y="272"/>
                  <a:pt x="0" y="211"/>
                  <a:pt x="0" y="135"/>
                </a:cubicBezTo>
                <a:lnTo>
                  <a:pt x="0" y="135"/>
                </a:lnTo>
                <a:cubicBezTo>
                  <a:pt x="0" y="60"/>
                  <a:pt x="60" y="0"/>
                  <a:pt x="136" y="0"/>
                </a:cubicBezTo>
                <a:lnTo>
                  <a:pt x="408" y="0"/>
                </a:lnTo>
                <a:cubicBezTo>
                  <a:pt x="483" y="0"/>
                  <a:pt x="544" y="60"/>
                  <a:pt x="544" y="135"/>
                </a:cubicBezTo>
                <a:lnTo>
                  <a:pt x="544" y="135"/>
                </a:lnTo>
                <a:cubicBezTo>
                  <a:pt x="544" y="211"/>
                  <a:pt x="483" y="272"/>
                  <a:pt x="408" y="272"/>
                </a:cubicBezTo>
                <a:close/>
              </a:path>
            </a:pathLst>
          </a:custGeom>
          <a:solidFill>
            <a:srgbClr val="25E2CC"/>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2A2B2C"/>
              </a:solidFill>
              <a:latin typeface="Montserrat"/>
              <a:ea typeface="Montserrat"/>
              <a:cs typeface="Montserrat"/>
              <a:sym typeface="Montserrat"/>
            </a:endParaRPr>
          </a:p>
        </p:txBody>
      </p:sp>
      <p:sp>
        <p:nvSpPr>
          <p:cNvPr id="26" name="Google Shape;26;p4"/>
          <p:cNvSpPr/>
          <p:nvPr/>
        </p:nvSpPr>
        <p:spPr>
          <a:xfrm>
            <a:off x="11264327" y="6342212"/>
            <a:ext cx="224396" cy="222793"/>
          </a:xfrm>
          <a:custGeom>
            <a:avLst/>
            <a:gdLst/>
            <a:ahLst/>
            <a:cxnLst/>
            <a:rect l="l" t="t" r="r" b="b"/>
            <a:pathLst>
              <a:path w="272" h="272" extrusionOk="0">
                <a:moveTo>
                  <a:pt x="272" y="135"/>
                </a:moveTo>
                <a:lnTo>
                  <a:pt x="272" y="135"/>
                </a:lnTo>
                <a:cubicBezTo>
                  <a:pt x="272" y="211"/>
                  <a:pt x="211" y="272"/>
                  <a:pt x="136" y="272"/>
                </a:cubicBezTo>
                <a:cubicBezTo>
                  <a:pt x="60" y="272"/>
                  <a:pt x="0" y="211"/>
                  <a:pt x="0" y="135"/>
                </a:cubicBezTo>
                <a:cubicBezTo>
                  <a:pt x="0" y="60"/>
                  <a:pt x="60" y="0"/>
                  <a:pt x="136" y="0"/>
                </a:cubicBezTo>
                <a:cubicBezTo>
                  <a:pt x="211" y="0"/>
                  <a:pt x="272" y="60"/>
                  <a:pt x="272" y="135"/>
                </a:cubicBezTo>
                <a:close/>
              </a:path>
            </a:pathLst>
          </a:custGeom>
          <a:solidFill>
            <a:srgbClr val="003D5B"/>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2A2B2C"/>
              </a:solidFill>
              <a:latin typeface="Montserrat"/>
              <a:ea typeface="Montserrat"/>
              <a:cs typeface="Montserrat"/>
              <a:sym typeface="Montserrat"/>
            </a:endParaRPr>
          </a:p>
        </p:txBody>
      </p:sp>
      <p:sp>
        <p:nvSpPr>
          <p:cNvPr id="27" name="Google Shape;27;p4"/>
          <p:cNvSpPr txBox="1"/>
          <p:nvPr/>
        </p:nvSpPr>
        <p:spPr>
          <a:xfrm>
            <a:off x="11218613" y="6290807"/>
            <a:ext cx="316000" cy="325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700"/>
              <a:buFont typeface="Montserrat"/>
              <a:buNone/>
            </a:pPr>
            <a:fld id="{00000000-1234-1234-1234-123412341234}" type="slidenum">
              <a:rPr lang="en-GB" sz="667" b="0" i="0" u="none" strike="noStrike" cap="none">
                <a:solidFill>
                  <a:srgbClr val="FFFFFF"/>
                </a:solidFill>
                <a:latin typeface="Montserrat"/>
                <a:ea typeface="Montserrat"/>
                <a:cs typeface="Montserrat"/>
                <a:sym typeface="Montserrat"/>
              </a:rPr>
              <a:pPr marL="0" marR="0" lvl="0" indent="0" algn="ctr" rtl="0">
                <a:lnSpc>
                  <a:spcPct val="100000"/>
                </a:lnSpc>
                <a:spcBef>
                  <a:spcPts val="0"/>
                </a:spcBef>
                <a:spcAft>
                  <a:spcPts val="0"/>
                </a:spcAft>
                <a:buClr>
                  <a:srgbClr val="FFFFFF"/>
                </a:buClr>
                <a:buSzPts val="700"/>
                <a:buFont typeface="Montserrat"/>
                <a:buNone/>
              </a:pPr>
              <a:t>‹#›</a:t>
            </a:fld>
            <a:endParaRPr sz="667" b="0" i="0" u="none" strike="noStrike" cap="none">
              <a:solidFill>
                <a:srgbClr val="FFFFFF"/>
              </a:solidFill>
              <a:latin typeface="Montserrat"/>
              <a:ea typeface="Montserrat"/>
              <a:cs typeface="Montserrat"/>
              <a:sym typeface="Montserrat"/>
            </a:endParaRPr>
          </a:p>
        </p:txBody>
      </p:sp>
      <p:sp>
        <p:nvSpPr>
          <p:cNvPr id="28" name="Google Shape;28;p4"/>
          <p:cNvSpPr txBox="1"/>
          <p:nvPr/>
        </p:nvSpPr>
        <p:spPr>
          <a:xfrm>
            <a:off x="6285317" y="6402207"/>
            <a:ext cx="4608400" cy="1028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7F7F7F"/>
              </a:buClr>
              <a:buSzPts val="700"/>
              <a:buFont typeface="Montserrat"/>
              <a:buNone/>
            </a:pPr>
            <a:r>
              <a:rPr lang="en-GB" sz="667" b="0" i="0" u="none" strike="noStrike" cap="none">
                <a:solidFill>
                  <a:schemeClr val="dk1"/>
                </a:solidFill>
                <a:latin typeface="Montserrat"/>
                <a:ea typeface="Montserrat"/>
                <a:cs typeface="Montserrat"/>
                <a:sym typeface="Montserrat"/>
              </a:rPr>
              <a:t>© 202</a:t>
            </a:r>
            <a:r>
              <a:rPr lang="en-GB" sz="667">
                <a:solidFill>
                  <a:schemeClr val="dk1"/>
                </a:solidFill>
                <a:latin typeface="Montserrat"/>
                <a:ea typeface="Montserrat"/>
                <a:cs typeface="Montserrat"/>
                <a:sym typeface="Montserrat"/>
              </a:rPr>
              <a:t>6</a:t>
            </a:r>
            <a:r>
              <a:rPr lang="en-GB" sz="667" b="0" i="0" u="none" strike="noStrike" cap="none">
                <a:solidFill>
                  <a:schemeClr val="dk1"/>
                </a:solidFill>
                <a:latin typeface="Montserrat"/>
                <a:ea typeface="Montserrat"/>
                <a:cs typeface="Montserrat"/>
                <a:sym typeface="Montserrat"/>
              </a:rPr>
              <a:t> Concentrix Corp. All rights reserved. Confidential and proprietary.</a:t>
            </a:r>
            <a:endParaRPr sz="667">
              <a:solidFill>
                <a:schemeClr val="dk1"/>
              </a:solidFill>
            </a:endParaRPr>
          </a:p>
        </p:txBody>
      </p:sp>
      <p:sp>
        <p:nvSpPr>
          <p:cNvPr id="29" name="Google Shape;29;p4"/>
          <p:cNvSpPr txBox="1">
            <a:spLocks noGrp="1"/>
          </p:cNvSpPr>
          <p:nvPr>
            <p:ph type="title"/>
          </p:nvPr>
        </p:nvSpPr>
        <p:spPr>
          <a:xfrm>
            <a:off x="567200" y="578133"/>
            <a:ext cx="5630000" cy="638400"/>
          </a:xfrm>
          <a:prstGeom prst="rect">
            <a:avLst/>
          </a:prstGeom>
        </p:spPr>
        <p:txBody>
          <a:bodyPr spcFirstLastPara="1" wrap="square" lIns="90000" tIns="90000" rIns="90000" bIns="90000" anchor="t" anchorCtr="0">
            <a:sp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pic>
        <p:nvPicPr>
          <p:cNvPr id="30" name="Google Shape;30;p4" title="NRS_Logo_primary.png"/>
          <p:cNvPicPr preferRelativeResize="0"/>
          <p:nvPr/>
        </p:nvPicPr>
        <p:blipFill>
          <a:blip r:embed="rId3">
            <a:alphaModFix/>
          </a:blip>
          <a:stretch>
            <a:fillRect/>
          </a:stretch>
        </p:blipFill>
        <p:spPr>
          <a:xfrm>
            <a:off x="2670967" y="6278633"/>
            <a:ext cx="432000" cy="349920"/>
          </a:xfrm>
          <a:prstGeom prst="rect">
            <a:avLst/>
          </a:prstGeom>
          <a:noFill/>
          <a:ln>
            <a:noFill/>
          </a:ln>
        </p:spPr>
      </p:pic>
      <p:cxnSp>
        <p:nvCxnSpPr>
          <p:cNvPr id="31" name="Google Shape;31;p4"/>
          <p:cNvCxnSpPr/>
          <p:nvPr/>
        </p:nvCxnSpPr>
        <p:spPr>
          <a:xfrm>
            <a:off x="2454467" y="6263833"/>
            <a:ext cx="0" cy="3568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oter_Concentrix_Dark">
  <p:cSld name="25_Custom Layout_1">
    <p:bg>
      <p:bgPr>
        <a:solidFill>
          <a:schemeClr val="accent1"/>
        </a:solid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t="-3039"/>
          <a:stretch/>
        </p:blipFill>
        <p:spPr>
          <a:xfrm>
            <a:off x="699301" y="6366134"/>
            <a:ext cx="1093400" cy="174933"/>
          </a:xfrm>
          <a:prstGeom prst="rect">
            <a:avLst/>
          </a:prstGeom>
          <a:noFill/>
          <a:ln>
            <a:noFill/>
          </a:ln>
        </p:spPr>
      </p:pic>
      <p:sp>
        <p:nvSpPr>
          <p:cNvPr id="34" name="Google Shape;34;p5"/>
          <p:cNvSpPr/>
          <p:nvPr/>
        </p:nvSpPr>
        <p:spPr>
          <a:xfrm>
            <a:off x="11039932" y="6342212"/>
            <a:ext cx="448793" cy="222793"/>
          </a:xfrm>
          <a:custGeom>
            <a:avLst/>
            <a:gdLst/>
            <a:ahLst/>
            <a:cxnLst/>
            <a:rect l="l" t="t" r="r" b="b"/>
            <a:pathLst>
              <a:path w="544" h="272" extrusionOk="0">
                <a:moveTo>
                  <a:pt x="408" y="272"/>
                </a:moveTo>
                <a:lnTo>
                  <a:pt x="408" y="272"/>
                </a:lnTo>
                <a:lnTo>
                  <a:pt x="136" y="272"/>
                </a:lnTo>
                <a:cubicBezTo>
                  <a:pt x="60" y="272"/>
                  <a:pt x="0" y="211"/>
                  <a:pt x="0" y="135"/>
                </a:cubicBezTo>
                <a:lnTo>
                  <a:pt x="0" y="135"/>
                </a:lnTo>
                <a:cubicBezTo>
                  <a:pt x="0" y="60"/>
                  <a:pt x="60" y="0"/>
                  <a:pt x="136" y="0"/>
                </a:cubicBezTo>
                <a:lnTo>
                  <a:pt x="408" y="0"/>
                </a:lnTo>
                <a:cubicBezTo>
                  <a:pt x="483" y="0"/>
                  <a:pt x="544" y="60"/>
                  <a:pt x="544" y="135"/>
                </a:cubicBezTo>
                <a:lnTo>
                  <a:pt x="544" y="135"/>
                </a:lnTo>
                <a:cubicBezTo>
                  <a:pt x="544" y="211"/>
                  <a:pt x="483" y="272"/>
                  <a:pt x="408" y="272"/>
                </a:cubicBezTo>
                <a:close/>
              </a:path>
            </a:pathLst>
          </a:custGeom>
          <a:solidFill>
            <a:srgbClr val="25E2CC"/>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2A2B2C"/>
              </a:solidFill>
              <a:latin typeface="Montserrat"/>
              <a:ea typeface="Montserrat"/>
              <a:cs typeface="Montserrat"/>
              <a:sym typeface="Montserrat"/>
            </a:endParaRPr>
          </a:p>
        </p:txBody>
      </p:sp>
      <p:sp>
        <p:nvSpPr>
          <p:cNvPr id="35" name="Google Shape;35;p5"/>
          <p:cNvSpPr/>
          <p:nvPr/>
        </p:nvSpPr>
        <p:spPr>
          <a:xfrm>
            <a:off x="11264327" y="6342212"/>
            <a:ext cx="224396" cy="222793"/>
          </a:xfrm>
          <a:custGeom>
            <a:avLst/>
            <a:gdLst/>
            <a:ahLst/>
            <a:cxnLst/>
            <a:rect l="l" t="t" r="r" b="b"/>
            <a:pathLst>
              <a:path w="272" h="272" extrusionOk="0">
                <a:moveTo>
                  <a:pt x="272" y="135"/>
                </a:moveTo>
                <a:lnTo>
                  <a:pt x="272" y="135"/>
                </a:lnTo>
                <a:cubicBezTo>
                  <a:pt x="272" y="211"/>
                  <a:pt x="211" y="272"/>
                  <a:pt x="136" y="272"/>
                </a:cubicBezTo>
                <a:cubicBezTo>
                  <a:pt x="60" y="272"/>
                  <a:pt x="0" y="211"/>
                  <a:pt x="0" y="135"/>
                </a:cubicBezTo>
                <a:cubicBezTo>
                  <a:pt x="0" y="60"/>
                  <a:pt x="60" y="0"/>
                  <a:pt x="136" y="0"/>
                </a:cubicBezTo>
                <a:cubicBezTo>
                  <a:pt x="211" y="0"/>
                  <a:pt x="272" y="60"/>
                  <a:pt x="272" y="135"/>
                </a:cubicBezTo>
                <a:close/>
              </a:path>
            </a:pathLst>
          </a:custGeom>
          <a:solidFill>
            <a:schemeClr val="lt1"/>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2A2B2C"/>
              </a:solidFill>
              <a:latin typeface="Montserrat"/>
              <a:ea typeface="Montserrat"/>
              <a:cs typeface="Montserrat"/>
              <a:sym typeface="Montserrat"/>
            </a:endParaRPr>
          </a:p>
        </p:txBody>
      </p:sp>
      <p:sp>
        <p:nvSpPr>
          <p:cNvPr id="36" name="Google Shape;36;p5"/>
          <p:cNvSpPr txBox="1"/>
          <p:nvPr/>
        </p:nvSpPr>
        <p:spPr>
          <a:xfrm>
            <a:off x="11218613" y="6290807"/>
            <a:ext cx="316000" cy="325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700"/>
              <a:buFont typeface="Montserrat"/>
              <a:buNone/>
            </a:pPr>
            <a:fld id="{00000000-1234-1234-1234-123412341234}" type="slidenum">
              <a:rPr lang="en-GB" sz="667" b="0" i="0" u="none" strike="noStrike" cap="none">
                <a:solidFill>
                  <a:schemeClr val="dk1"/>
                </a:solidFill>
                <a:latin typeface="Montserrat"/>
                <a:ea typeface="Montserrat"/>
                <a:cs typeface="Montserrat"/>
                <a:sym typeface="Montserrat"/>
              </a:rPr>
              <a:pPr marL="0" marR="0" lvl="0" indent="0" algn="ctr" rtl="0">
                <a:lnSpc>
                  <a:spcPct val="100000"/>
                </a:lnSpc>
                <a:spcBef>
                  <a:spcPts val="0"/>
                </a:spcBef>
                <a:spcAft>
                  <a:spcPts val="0"/>
                </a:spcAft>
                <a:buClr>
                  <a:srgbClr val="FFFFFF"/>
                </a:buClr>
                <a:buSzPts val="700"/>
                <a:buFont typeface="Montserrat"/>
                <a:buNone/>
              </a:pPr>
              <a:t>‹#›</a:t>
            </a:fld>
            <a:endParaRPr sz="667" b="0" i="0" u="none" strike="noStrike" cap="none">
              <a:solidFill>
                <a:schemeClr val="dk1"/>
              </a:solidFill>
              <a:latin typeface="Montserrat"/>
              <a:ea typeface="Montserrat"/>
              <a:cs typeface="Montserrat"/>
              <a:sym typeface="Montserrat"/>
            </a:endParaRPr>
          </a:p>
        </p:txBody>
      </p:sp>
      <p:sp>
        <p:nvSpPr>
          <p:cNvPr id="37" name="Google Shape;37;p5"/>
          <p:cNvSpPr txBox="1"/>
          <p:nvPr/>
        </p:nvSpPr>
        <p:spPr>
          <a:xfrm>
            <a:off x="6285317" y="6402207"/>
            <a:ext cx="4608400" cy="1028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7F7F7F"/>
              </a:buClr>
              <a:buSzPts val="700"/>
              <a:buFont typeface="Montserrat"/>
              <a:buNone/>
            </a:pPr>
            <a:r>
              <a:rPr lang="en-GB" sz="667" b="0" i="0" u="none" strike="noStrike" cap="none">
                <a:solidFill>
                  <a:schemeClr val="lt1"/>
                </a:solidFill>
                <a:latin typeface="Montserrat"/>
                <a:ea typeface="Montserrat"/>
                <a:cs typeface="Montserrat"/>
                <a:sym typeface="Montserrat"/>
              </a:rPr>
              <a:t>© 202</a:t>
            </a:r>
            <a:r>
              <a:rPr lang="en-GB" sz="667">
                <a:solidFill>
                  <a:schemeClr val="lt1"/>
                </a:solidFill>
                <a:latin typeface="Montserrat"/>
                <a:ea typeface="Montserrat"/>
                <a:cs typeface="Montserrat"/>
                <a:sym typeface="Montserrat"/>
              </a:rPr>
              <a:t>6</a:t>
            </a:r>
            <a:r>
              <a:rPr lang="en-GB" sz="667" b="0" i="0" u="none" strike="noStrike" cap="none">
                <a:solidFill>
                  <a:schemeClr val="lt1"/>
                </a:solidFill>
                <a:latin typeface="Montserrat"/>
                <a:ea typeface="Montserrat"/>
                <a:cs typeface="Montserrat"/>
                <a:sym typeface="Montserrat"/>
              </a:rPr>
              <a:t> Concentrix Corp. All rights reserved. Confidential and proprietary.</a:t>
            </a:r>
            <a:endParaRPr sz="667">
              <a:solidFill>
                <a:schemeClr val="lt1"/>
              </a:solidFill>
            </a:endParaRPr>
          </a:p>
        </p:txBody>
      </p:sp>
      <p:sp>
        <p:nvSpPr>
          <p:cNvPr id="38" name="Google Shape;38;p5"/>
          <p:cNvSpPr txBox="1">
            <a:spLocks noGrp="1"/>
          </p:cNvSpPr>
          <p:nvPr>
            <p:ph type="title"/>
          </p:nvPr>
        </p:nvSpPr>
        <p:spPr>
          <a:xfrm>
            <a:off x="567200" y="578133"/>
            <a:ext cx="5630000" cy="638400"/>
          </a:xfrm>
          <a:prstGeom prst="rect">
            <a:avLst/>
          </a:prstGeom>
        </p:spPr>
        <p:txBody>
          <a:bodyPr spcFirstLastPara="1" wrap="square" lIns="90000" tIns="90000" rIns="90000" bIns="90000" anchor="t" anchorCtr="0">
            <a:sp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800"/>
              <a:buNone/>
              <a:defRPr>
                <a:solidFill>
                  <a:schemeClr val="lt1"/>
                </a:solidFill>
              </a:defRPr>
            </a:lvl2pPr>
            <a:lvl3pPr lvl="2" rtl="0">
              <a:spcBef>
                <a:spcPts val="0"/>
              </a:spcBef>
              <a:spcAft>
                <a:spcPts val="0"/>
              </a:spcAft>
              <a:buClr>
                <a:schemeClr val="lt1"/>
              </a:buClr>
              <a:buSzPts val="1800"/>
              <a:buNone/>
              <a:defRPr>
                <a:solidFill>
                  <a:schemeClr val="lt1"/>
                </a:solidFill>
              </a:defRPr>
            </a:lvl3pPr>
            <a:lvl4pPr lvl="3" rtl="0">
              <a:spcBef>
                <a:spcPts val="0"/>
              </a:spcBef>
              <a:spcAft>
                <a:spcPts val="0"/>
              </a:spcAft>
              <a:buClr>
                <a:schemeClr val="lt1"/>
              </a:buClr>
              <a:buSzPts val="1800"/>
              <a:buNone/>
              <a:defRPr>
                <a:solidFill>
                  <a:schemeClr val="lt1"/>
                </a:solidFill>
              </a:defRPr>
            </a:lvl4pPr>
            <a:lvl5pPr lvl="4" rtl="0">
              <a:spcBef>
                <a:spcPts val="0"/>
              </a:spcBef>
              <a:spcAft>
                <a:spcPts val="0"/>
              </a:spcAft>
              <a:buClr>
                <a:schemeClr val="lt1"/>
              </a:buClr>
              <a:buSzPts val="1800"/>
              <a:buNone/>
              <a:defRPr>
                <a:solidFill>
                  <a:schemeClr val="lt1"/>
                </a:solidFill>
              </a:defRPr>
            </a:lvl5pPr>
            <a:lvl6pPr lvl="5" rtl="0">
              <a:spcBef>
                <a:spcPts val="0"/>
              </a:spcBef>
              <a:spcAft>
                <a:spcPts val="0"/>
              </a:spcAft>
              <a:buClr>
                <a:schemeClr val="lt1"/>
              </a:buClr>
              <a:buSzPts val="1800"/>
              <a:buNone/>
              <a:defRPr>
                <a:solidFill>
                  <a:schemeClr val="lt1"/>
                </a:solidFill>
              </a:defRPr>
            </a:lvl6pPr>
            <a:lvl7pPr lvl="6" rtl="0">
              <a:spcBef>
                <a:spcPts val="0"/>
              </a:spcBef>
              <a:spcAft>
                <a:spcPts val="0"/>
              </a:spcAft>
              <a:buClr>
                <a:schemeClr val="lt1"/>
              </a:buClr>
              <a:buSzPts val="1800"/>
              <a:buNone/>
              <a:defRPr>
                <a:solidFill>
                  <a:schemeClr val="lt1"/>
                </a:solidFill>
              </a:defRPr>
            </a:lvl7pPr>
            <a:lvl8pPr lvl="7" rtl="0">
              <a:spcBef>
                <a:spcPts val="0"/>
              </a:spcBef>
              <a:spcAft>
                <a:spcPts val="0"/>
              </a:spcAft>
              <a:buClr>
                <a:schemeClr val="lt1"/>
              </a:buClr>
              <a:buSzPts val="1800"/>
              <a:buNone/>
              <a:defRPr>
                <a:solidFill>
                  <a:schemeClr val="lt1"/>
                </a:solidFill>
              </a:defRPr>
            </a:lvl8pPr>
            <a:lvl9pPr lvl="8" rtl="0">
              <a:spcBef>
                <a:spcPts val="0"/>
              </a:spcBef>
              <a:spcAft>
                <a:spcPts val="0"/>
              </a:spcAft>
              <a:buClr>
                <a:schemeClr val="lt1"/>
              </a:buClr>
              <a:buSzPts val="1800"/>
              <a:buNone/>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oter_Catalyst_Dark">
  <p:cSld name="25_Custom Layout_2_1_1">
    <p:bg>
      <p:bgPr>
        <a:solidFill>
          <a:schemeClr val="accent1"/>
        </a:solidFill>
        <a:effectLst/>
      </p:bgPr>
    </p:bg>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l="9"/>
          <a:stretch/>
        </p:blipFill>
        <p:spPr>
          <a:xfrm>
            <a:off x="687201" y="6366134"/>
            <a:ext cx="1550767" cy="174933"/>
          </a:xfrm>
          <a:prstGeom prst="rect">
            <a:avLst/>
          </a:prstGeom>
          <a:noFill/>
          <a:ln>
            <a:noFill/>
          </a:ln>
        </p:spPr>
      </p:pic>
      <p:sp>
        <p:nvSpPr>
          <p:cNvPr id="41" name="Google Shape;41;p6"/>
          <p:cNvSpPr/>
          <p:nvPr/>
        </p:nvSpPr>
        <p:spPr>
          <a:xfrm>
            <a:off x="11039932" y="6342212"/>
            <a:ext cx="448793" cy="222793"/>
          </a:xfrm>
          <a:custGeom>
            <a:avLst/>
            <a:gdLst/>
            <a:ahLst/>
            <a:cxnLst/>
            <a:rect l="l" t="t" r="r" b="b"/>
            <a:pathLst>
              <a:path w="544" h="272" extrusionOk="0">
                <a:moveTo>
                  <a:pt x="408" y="272"/>
                </a:moveTo>
                <a:lnTo>
                  <a:pt x="408" y="272"/>
                </a:lnTo>
                <a:lnTo>
                  <a:pt x="136" y="272"/>
                </a:lnTo>
                <a:cubicBezTo>
                  <a:pt x="60" y="272"/>
                  <a:pt x="0" y="211"/>
                  <a:pt x="0" y="135"/>
                </a:cubicBezTo>
                <a:lnTo>
                  <a:pt x="0" y="135"/>
                </a:lnTo>
                <a:cubicBezTo>
                  <a:pt x="0" y="60"/>
                  <a:pt x="60" y="0"/>
                  <a:pt x="136" y="0"/>
                </a:cubicBezTo>
                <a:lnTo>
                  <a:pt x="408" y="0"/>
                </a:lnTo>
                <a:cubicBezTo>
                  <a:pt x="483" y="0"/>
                  <a:pt x="544" y="60"/>
                  <a:pt x="544" y="135"/>
                </a:cubicBezTo>
                <a:lnTo>
                  <a:pt x="544" y="135"/>
                </a:lnTo>
                <a:cubicBezTo>
                  <a:pt x="544" y="211"/>
                  <a:pt x="483" y="272"/>
                  <a:pt x="408" y="272"/>
                </a:cubicBezTo>
                <a:close/>
              </a:path>
            </a:pathLst>
          </a:custGeom>
          <a:solidFill>
            <a:srgbClr val="25E2CC"/>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2A2B2C"/>
              </a:solidFill>
              <a:latin typeface="Montserrat"/>
              <a:ea typeface="Montserrat"/>
              <a:cs typeface="Montserrat"/>
              <a:sym typeface="Montserrat"/>
            </a:endParaRPr>
          </a:p>
        </p:txBody>
      </p:sp>
      <p:sp>
        <p:nvSpPr>
          <p:cNvPr id="42" name="Google Shape;42;p6"/>
          <p:cNvSpPr/>
          <p:nvPr/>
        </p:nvSpPr>
        <p:spPr>
          <a:xfrm>
            <a:off x="11264327" y="6342212"/>
            <a:ext cx="224396" cy="222793"/>
          </a:xfrm>
          <a:custGeom>
            <a:avLst/>
            <a:gdLst/>
            <a:ahLst/>
            <a:cxnLst/>
            <a:rect l="l" t="t" r="r" b="b"/>
            <a:pathLst>
              <a:path w="272" h="272" extrusionOk="0">
                <a:moveTo>
                  <a:pt x="272" y="135"/>
                </a:moveTo>
                <a:lnTo>
                  <a:pt x="272" y="135"/>
                </a:lnTo>
                <a:cubicBezTo>
                  <a:pt x="272" y="211"/>
                  <a:pt x="211" y="272"/>
                  <a:pt x="136" y="272"/>
                </a:cubicBezTo>
                <a:cubicBezTo>
                  <a:pt x="60" y="272"/>
                  <a:pt x="0" y="211"/>
                  <a:pt x="0" y="135"/>
                </a:cubicBezTo>
                <a:cubicBezTo>
                  <a:pt x="0" y="60"/>
                  <a:pt x="60" y="0"/>
                  <a:pt x="136" y="0"/>
                </a:cubicBezTo>
                <a:cubicBezTo>
                  <a:pt x="211" y="0"/>
                  <a:pt x="272" y="60"/>
                  <a:pt x="272" y="135"/>
                </a:cubicBezTo>
                <a:close/>
              </a:path>
            </a:pathLst>
          </a:custGeom>
          <a:solidFill>
            <a:schemeClr val="lt1"/>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2A2B2C"/>
              </a:solidFill>
              <a:latin typeface="Montserrat"/>
              <a:ea typeface="Montserrat"/>
              <a:cs typeface="Montserrat"/>
              <a:sym typeface="Montserrat"/>
            </a:endParaRPr>
          </a:p>
        </p:txBody>
      </p:sp>
      <p:sp>
        <p:nvSpPr>
          <p:cNvPr id="43" name="Google Shape;43;p6"/>
          <p:cNvSpPr txBox="1"/>
          <p:nvPr/>
        </p:nvSpPr>
        <p:spPr>
          <a:xfrm>
            <a:off x="11218613" y="6290807"/>
            <a:ext cx="316000" cy="325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700"/>
              <a:buFont typeface="Montserrat"/>
              <a:buNone/>
            </a:pPr>
            <a:fld id="{00000000-1234-1234-1234-123412341234}" type="slidenum">
              <a:rPr lang="en-GB" sz="667" b="0" i="0" u="none" strike="noStrike" cap="none">
                <a:solidFill>
                  <a:schemeClr val="dk1"/>
                </a:solidFill>
                <a:latin typeface="Montserrat"/>
                <a:ea typeface="Montserrat"/>
                <a:cs typeface="Montserrat"/>
                <a:sym typeface="Montserrat"/>
              </a:rPr>
              <a:pPr marL="0" marR="0" lvl="0" indent="0" algn="ctr" rtl="0">
                <a:lnSpc>
                  <a:spcPct val="100000"/>
                </a:lnSpc>
                <a:spcBef>
                  <a:spcPts val="0"/>
                </a:spcBef>
                <a:spcAft>
                  <a:spcPts val="0"/>
                </a:spcAft>
                <a:buClr>
                  <a:srgbClr val="FFFFFF"/>
                </a:buClr>
                <a:buSzPts val="700"/>
                <a:buFont typeface="Montserrat"/>
                <a:buNone/>
              </a:pPr>
              <a:t>‹#›</a:t>
            </a:fld>
            <a:endParaRPr sz="667" b="0" i="0" u="none" strike="noStrike" cap="none">
              <a:solidFill>
                <a:schemeClr val="dk1"/>
              </a:solidFill>
              <a:latin typeface="Montserrat"/>
              <a:ea typeface="Montserrat"/>
              <a:cs typeface="Montserrat"/>
              <a:sym typeface="Montserrat"/>
            </a:endParaRPr>
          </a:p>
        </p:txBody>
      </p:sp>
      <p:sp>
        <p:nvSpPr>
          <p:cNvPr id="44" name="Google Shape;44;p6"/>
          <p:cNvSpPr txBox="1"/>
          <p:nvPr/>
        </p:nvSpPr>
        <p:spPr>
          <a:xfrm>
            <a:off x="6285317" y="6402207"/>
            <a:ext cx="4608400" cy="1028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7F7F7F"/>
              </a:buClr>
              <a:buSzPts val="700"/>
              <a:buFont typeface="Montserrat"/>
              <a:buNone/>
            </a:pPr>
            <a:r>
              <a:rPr lang="en-GB" sz="667" b="0" i="0" u="none" strike="noStrike" cap="none">
                <a:solidFill>
                  <a:schemeClr val="lt1"/>
                </a:solidFill>
                <a:latin typeface="Montserrat"/>
                <a:ea typeface="Montserrat"/>
                <a:cs typeface="Montserrat"/>
                <a:sym typeface="Montserrat"/>
              </a:rPr>
              <a:t>© 2026 Concentrix Corp. All rights reserved. Confidential and proprietary.</a:t>
            </a:r>
            <a:endParaRPr sz="667">
              <a:solidFill>
                <a:schemeClr val="lt1"/>
              </a:solidFill>
            </a:endParaRPr>
          </a:p>
        </p:txBody>
      </p:sp>
      <p:sp>
        <p:nvSpPr>
          <p:cNvPr id="45" name="Google Shape;45;p6"/>
          <p:cNvSpPr txBox="1">
            <a:spLocks noGrp="1"/>
          </p:cNvSpPr>
          <p:nvPr>
            <p:ph type="title"/>
          </p:nvPr>
        </p:nvSpPr>
        <p:spPr>
          <a:xfrm>
            <a:off x="567200" y="578133"/>
            <a:ext cx="5630000" cy="638400"/>
          </a:xfrm>
          <a:prstGeom prst="rect">
            <a:avLst/>
          </a:prstGeom>
        </p:spPr>
        <p:txBody>
          <a:bodyPr spcFirstLastPara="1" wrap="square" lIns="90000" tIns="90000" rIns="90000" bIns="90000" anchor="t" anchorCtr="0">
            <a:sp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800"/>
              <a:buNone/>
              <a:defRPr>
                <a:solidFill>
                  <a:schemeClr val="lt1"/>
                </a:solidFill>
              </a:defRPr>
            </a:lvl2pPr>
            <a:lvl3pPr lvl="2" rtl="0">
              <a:spcBef>
                <a:spcPts val="0"/>
              </a:spcBef>
              <a:spcAft>
                <a:spcPts val="0"/>
              </a:spcAft>
              <a:buClr>
                <a:schemeClr val="lt1"/>
              </a:buClr>
              <a:buSzPts val="1800"/>
              <a:buNone/>
              <a:defRPr>
                <a:solidFill>
                  <a:schemeClr val="lt1"/>
                </a:solidFill>
              </a:defRPr>
            </a:lvl3pPr>
            <a:lvl4pPr lvl="3" rtl="0">
              <a:spcBef>
                <a:spcPts val="0"/>
              </a:spcBef>
              <a:spcAft>
                <a:spcPts val="0"/>
              </a:spcAft>
              <a:buClr>
                <a:schemeClr val="lt1"/>
              </a:buClr>
              <a:buSzPts val="1800"/>
              <a:buNone/>
              <a:defRPr>
                <a:solidFill>
                  <a:schemeClr val="lt1"/>
                </a:solidFill>
              </a:defRPr>
            </a:lvl4pPr>
            <a:lvl5pPr lvl="4" rtl="0">
              <a:spcBef>
                <a:spcPts val="0"/>
              </a:spcBef>
              <a:spcAft>
                <a:spcPts val="0"/>
              </a:spcAft>
              <a:buClr>
                <a:schemeClr val="lt1"/>
              </a:buClr>
              <a:buSzPts val="1800"/>
              <a:buNone/>
              <a:defRPr>
                <a:solidFill>
                  <a:schemeClr val="lt1"/>
                </a:solidFill>
              </a:defRPr>
            </a:lvl5pPr>
            <a:lvl6pPr lvl="5" rtl="0">
              <a:spcBef>
                <a:spcPts val="0"/>
              </a:spcBef>
              <a:spcAft>
                <a:spcPts val="0"/>
              </a:spcAft>
              <a:buClr>
                <a:schemeClr val="lt1"/>
              </a:buClr>
              <a:buSzPts val="1800"/>
              <a:buNone/>
              <a:defRPr>
                <a:solidFill>
                  <a:schemeClr val="lt1"/>
                </a:solidFill>
              </a:defRPr>
            </a:lvl6pPr>
            <a:lvl7pPr lvl="6" rtl="0">
              <a:spcBef>
                <a:spcPts val="0"/>
              </a:spcBef>
              <a:spcAft>
                <a:spcPts val="0"/>
              </a:spcAft>
              <a:buClr>
                <a:schemeClr val="lt1"/>
              </a:buClr>
              <a:buSzPts val="1800"/>
              <a:buNone/>
              <a:defRPr>
                <a:solidFill>
                  <a:schemeClr val="lt1"/>
                </a:solidFill>
              </a:defRPr>
            </a:lvl7pPr>
            <a:lvl8pPr lvl="7" rtl="0">
              <a:spcBef>
                <a:spcPts val="0"/>
              </a:spcBef>
              <a:spcAft>
                <a:spcPts val="0"/>
              </a:spcAft>
              <a:buClr>
                <a:schemeClr val="lt1"/>
              </a:buClr>
              <a:buSzPts val="1800"/>
              <a:buNone/>
              <a:defRPr>
                <a:solidFill>
                  <a:schemeClr val="lt1"/>
                </a:solidFill>
              </a:defRPr>
            </a:lvl8pPr>
            <a:lvl9pPr lvl="8" rtl="0">
              <a:spcBef>
                <a:spcPts val="0"/>
              </a:spcBef>
              <a:spcAft>
                <a:spcPts val="0"/>
              </a:spcAft>
              <a:buClr>
                <a:schemeClr val="lt1"/>
              </a:buClr>
              <a:buSzPts val="1800"/>
              <a:buNone/>
              <a:defRPr>
                <a:solidFill>
                  <a:schemeClr val="lt1"/>
                </a:solidFill>
              </a:defRPr>
            </a:lvl9pPr>
          </a:lstStyle>
          <a:p>
            <a:endParaRPr/>
          </a:p>
        </p:txBody>
      </p:sp>
      <p:pic>
        <p:nvPicPr>
          <p:cNvPr id="46" name="Google Shape;46;p6" title="NRS_Logo_primary.png"/>
          <p:cNvPicPr preferRelativeResize="0"/>
          <p:nvPr/>
        </p:nvPicPr>
        <p:blipFill>
          <a:blip r:embed="rId3">
            <a:alphaModFix/>
          </a:blip>
          <a:stretch>
            <a:fillRect/>
          </a:stretch>
        </p:blipFill>
        <p:spPr>
          <a:xfrm>
            <a:off x="2670967" y="6278633"/>
            <a:ext cx="432000" cy="349920"/>
          </a:xfrm>
          <a:prstGeom prst="rect">
            <a:avLst/>
          </a:prstGeom>
          <a:noFill/>
          <a:ln>
            <a:noFill/>
          </a:ln>
        </p:spPr>
      </p:pic>
      <p:cxnSp>
        <p:nvCxnSpPr>
          <p:cNvPr id="47" name="Google Shape;47;p6"/>
          <p:cNvCxnSpPr/>
          <p:nvPr/>
        </p:nvCxnSpPr>
        <p:spPr>
          <a:xfrm>
            <a:off x="2454467" y="6263833"/>
            <a:ext cx="0" cy="3568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grid ">
  <p:cSld name="SECTION_HEADER_1_1">
    <p:spTree>
      <p:nvGrpSpPr>
        <p:cNvPr id="1" name="Shape 48"/>
        <p:cNvGrpSpPr/>
        <p:nvPr/>
      </p:nvGrpSpPr>
      <p:grpSpPr>
        <a:xfrm>
          <a:off x="0" y="0"/>
          <a:ext cx="0" cy="0"/>
          <a:chOff x="0" y="0"/>
          <a:chExt cx="0" cy="0"/>
        </a:xfrm>
      </p:grpSpPr>
      <p:sp>
        <p:nvSpPr>
          <p:cNvPr id="49" name="Google Shape;49;p7"/>
          <p:cNvSpPr/>
          <p:nvPr/>
        </p:nvSpPr>
        <p:spPr>
          <a:xfrm>
            <a:off x="567200" y="576000"/>
            <a:ext cx="52844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50" name="Google Shape;50;p7"/>
          <p:cNvSpPr/>
          <p:nvPr/>
        </p:nvSpPr>
        <p:spPr>
          <a:xfrm>
            <a:off x="6340400" y="576000"/>
            <a:ext cx="52844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grid ">
  <p:cSld name="SECTION_HEADER_1_2">
    <p:spTree>
      <p:nvGrpSpPr>
        <p:cNvPr id="1" name="Shape 51"/>
        <p:cNvGrpSpPr/>
        <p:nvPr/>
      </p:nvGrpSpPr>
      <p:grpSpPr>
        <a:xfrm>
          <a:off x="0" y="0"/>
          <a:ext cx="0" cy="0"/>
          <a:chOff x="0" y="0"/>
          <a:chExt cx="0" cy="0"/>
        </a:xfrm>
      </p:grpSpPr>
      <p:sp>
        <p:nvSpPr>
          <p:cNvPr id="52" name="Google Shape;52;p8"/>
          <p:cNvSpPr/>
          <p:nvPr/>
        </p:nvSpPr>
        <p:spPr>
          <a:xfrm>
            <a:off x="4347667" y="578133"/>
            <a:ext cx="34864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53" name="Google Shape;53;p8"/>
          <p:cNvSpPr/>
          <p:nvPr/>
        </p:nvSpPr>
        <p:spPr>
          <a:xfrm>
            <a:off x="8128133" y="578133"/>
            <a:ext cx="34864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54" name="Google Shape;54;p8"/>
          <p:cNvSpPr/>
          <p:nvPr/>
        </p:nvSpPr>
        <p:spPr>
          <a:xfrm>
            <a:off x="567200" y="578133"/>
            <a:ext cx="34864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 grid">
  <p:cSld name="SECTION_HEADER_3">
    <p:spTree>
      <p:nvGrpSpPr>
        <p:cNvPr id="1" name="Shape 55"/>
        <p:cNvGrpSpPr/>
        <p:nvPr/>
      </p:nvGrpSpPr>
      <p:grpSpPr>
        <a:xfrm>
          <a:off x="0" y="0"/>
          <a:ext cx="0" cy="0"/>
          <a:chOff x="0" y="0"/>
          <a:chExt cx="0" cy="0"/>
        </a:xfrm>
      </p:grpSpPr>
      <p:sp>
        <p:nvSpPr>
          <p:cNvPr id="56" name="Google Shape;56;p9"/>
          <p:cNvSpPr/>
          <p:nvPr/>
        </p:nvSpPr>
        <p:spPr>
          <a:xfrm>
            <a:off x="567200" y="576000"/>
            <a:ext cx="25284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57" name="Google Shape;57;p9"/>
          <p:cNvSpPr/>
          <p:nvPr/>
        </p:nvSpPr>
        <p:spPr>
          <a:xfrm>
            <a:off x="3410267" y="576000"/>
            <a:ext cx="25284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58" name="Google Shape;58;p9"/>
          <p:cNvSpPr/>
          <p:nvPr/>
        </p:nvSpPr>
        <p:spPr>
          <a:xfrm>
            <a:off x="6253333" y="576000"/>
            <a:ext cx="25284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59" name="Google Shape;59;p9"/>
          <p:cNvSpPr/>
          <p:nvPr/>
        </p:nvSpPr>
        <p:spPr>
          <a:xfrm>
            <a:off x="9096400" y="576000"/>
            <a:ext cx="25284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 grid">
  <p:cSld name="SECTION_HEADER_2">
    <p:spTree>
      <p:nvGrpSpPr>
        <p:cNvPr id="1" name="Shape 60"/>
        <p:cNvGrpSpPr/>
        <p:nvPr/>
      </p:nvGrpSpPr>
      <p:grpSpPr>
        <a:xfrm>
          <a:off x="0" y="0"/>
          <a:ext cx="0" cy="0"/>
          <a:chOff x="0" y="0"/>
          <a:chExt cx="0" cy="0"/>
        </a:xfrm>
      </p:grpSpPr>
      <p:sp>
        <p:nvSpPr>
          <p:cNvPr id="61" name="Google Shape;61;p10"/>
          <p:cNvSpPr/>
          <p:nvPr/>
        </p:nvSpPr>
        <p:spPr>
          <a:xfrm>
            <a:off x="567200" y="576000"/>
            <a:ext cx="20448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62" name="Google Shape;62;p10"/>
          <p:cNvSpPr/>
          <p:nvPr/>
        </p:nvSpPr>
        <p:spPr>
          <a:xfrm>
            <a:off x="2820417" y="576000"/>
            <a:ext cx="20448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63" name="Google Shape;63;p10"/>
          <p:cNvSpPr/>
          <p:nvPr/>
        </p:nvSpPr>
        <p:spPr>
          <a:xfrm>
            <a:off x="5073636" y="576000"/>
            <a:ext cx="20448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64" name="Google Shape;64;p10"/>
          <p:cNvSpPr/>
          <p:nvPr/>
        </p:nvSpPr>
        <p:spPr>
          <a:xfrm>
            <a:off x="7326853" y="576000"/>
            <a:ext cx="20448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65" name="Google Shape;65;p10"/>
          <p:cNvSpPr/>
          <p:nvPr/>
        </p:nvSpPr>
        <p:spPr>
          <a:xfrm>
            <a:off x="9580072" y="576000"/>
            <a:ext cx="2044800" cy="5714800"/>
          </a:xfrm>
          <a:prstGeom prst="rect">
            <a:avLst/>
          </a:prstGeom>
          <a:solidFill>
            <a:srgbClr val="EA9999">
              <a:alpha val="20000"/>
            </a:srgb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67200" y="578133"/>
            <a:ext cx="11057600" cy="577200"/>
          </a:xfrm>
          <a:prstGeom prst="rect">
            <a:avLst/>
          </a:prstGeom>
          <a:noFill/>
          <a:ln>
            <a:noFill/>
          </a:ln>
        </p:spPr>
        <p:txBody>
          <a:bodyPr spcFirstLastPara="1" wrap="square" lIns="90000" tIns="90000" rIns="90000" bIns="90000" anchor="t" anchorCtr="0">
            <a:spAutoFit/>
          </a:bodyPr>
          <a:lstStyle>
            <a:lvl1pPr lvl="0">
              <a:spcBef>
                <a:spcPts val="0"/>
              </a:spcBef>
              <a:spcAft>
                <a:spcPts val="0"/>
              </a:spcAft>
              <a:buClr>
                <a:schemeClr val="accent1"/>
              </a:buClr>
              <a:buSzPts val="1800"/>
              <a:buFont typeface="Montserrat"/>
              <a:buNone/>
              <a:defRPr sz="1800" b="1">
                <a:solidFill>
                  <a:schemeClr val="accent1"/>
                </a:solidFill>
                <a:latin typeface="Montserrat"/>
                <a:ea typeface="Montserrat"/>
                <a:cs typeface="Montserrat"/>
                <a:sym typeface="Montserrat"/>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7" name="Google Shape;7;p1"/>
          <p:cNvSpPr txBox="1">
            <a:spLocks noGrp="1"/>
          </p:cNvSpPr>
          <p:nvPr>
            <p:ph type="body" idx="1"/>
          </p:nvPr>
        </p:nvSpPr>
        <p:spPr>
          <a:xfrm>
            <a:off x="567200" y="2108133"/>
            <a:ext cx="6134000" cy="1930800"/>
          </a:xfrm>
          <a:prstGeom prst="rect">
            <a:avLst/>
          </a:prstGeom>
          <a:noFill/>
          <a:ln>
            <a:noFill/>
          </a:ln>
        </p:spPr>
        <p:txBody>
          <a:bodyPr spcFirstLastPara="1" wrap="square" lIns="0" tIns="0" rIns="0" bIns="0" anchor="t" anchorCtr="0">
            <a:spAutoFit/>
          </a:bodyPr>
          <a:lstStyle>
            <a:lvl1pPr marL="457200" lvl="0" indent="-273050">
              <a:lnSpc>
                <a:spcPct val="125000"/>
              </a:lnSpc>
              <a:spcBef>
                <a:spcPts val="0"/>
              </a:spcBef>
              <a:spcAft>
                <a:spcPts val="0"/>
              </a:spcAft>
              <a:buSzPts val="700"/>
              <a:buFont typeface="Montserrat Medium"/>
              <a:buChar char="●"/>
              <a:defRPr sz="700">
                <a:latin typeface="Montserrat Medium"/>
                <a:ea typeface="Montserrat Medium"/>
                <a:cs typeface="Montserrat Medium"/>
                <a:sym typeface="Montserrat Medium"/>
              </a:defRPr>
            </a:lvl1pPr>
            <a:lvl2pPr marL="914400" lvl="1" indent="-273050">
              <a:lnSpc>
                <a:spcPct val="125000"/>
              </a:lnSpc>
              <a:spcBef>
                <a:spcPts val="0"/>
              </a:spcBef>
              <a:spcAft>
                <a:spcPts val="0"/>
              </a:spcAft>
              <a:buSzPts val="700"/>
              <a:buFont typeface="Montserrat Medium"/>
              <a:buChar char="○"/>
              <a:defRPr sz="700">
                <a:latin typeface="Montserrat Medium"/>
                <a:ea typeface="Montserrat Medium"/>
                <a:cs typeface="Montserrat Medium"/>
                <a:sym typeface="Montserrat Medium"/>
              </a:defRPr>
            </a:lvl2pPr>
            <a:lvl3pPr marL="1371600" lvl="2" indent="-273050">
              <a:lnSpc>
                <a:spcPct val="125000"/>
              </a:lnSpc>
              <a:spcBef>
                <a:spcPts val="0"/>
              </a:spcBef>
              <a:spcAft>
                <a:spcPts val="0"/>
              </a:spcAft>
              <a:buSzPts val="700"/>
              <a:buFont typeface="Montserrat Medium"/>
              <a:buChar char="■"/>
              <a:defRPr sz="700">
                <a:latin typeface="Montserrat Medium"/>
                <a:ea typeface="Montserrat Medium"/>
                <a:cs typeface="Montserrat Medium"/>
                <a:sym typeface="Montserrat Medium"/>
              </a:defRPr>
            </a:lvl3pPr>
            <a:lvl4pPr marL="1828800" lvl="3" indent="-273050">
              <a:lnSpc>
                <a:spcPct val="125000"/>
              </a:lnSpc>
              <a:spcBef>
                <a:spcPts val="0"/>
              </a:spcBef>
              <a:spcAft>
                <a:spcPts val="0"/>
              </a:spcAft>
              <a:buSzPts val="700"/>
              <a:buFont typeface="Montserrat Medium"/>
              <a:buChar char="●"/>
              <a:defRPr sz="700">
                <a:latin typeface="Montserrat Medium"/>
                <a:ea typeface="Montserrat Medium"/>
                <a:cs typeface="Montserrat Medium"/>
                <a:sym typeface="Montserrat Medium"/>
              </a:defRPr>
            </a:lvl4pPr>
            <a:lvl5pPr marL="2286000" lvl="4" indent="-273050">
              <a:lnSpc>
                <a:spcPct val="125000"/>
              </a:lnSpc>
              <a:spcBef>
                <a:spcPts val="0"/>
              </a:spcBef>
              <a:spcAft>
                <a:spcPts val="0"/>
              </a:spcAft>
              <a:buSzPts val="700"/>
              <a:buFont typeface="Montserrat Medium"/>
              <a:buChar char="○"/>
              <a:defRPr sz="700">
                <a:latin typeface="Montserrat Medium"/>
                <a:ea typeface="Montserrat Medium"/>
                <a:cs typeface="Montserrat Medium"/>
                <a:sym typeface="Montserrat Medium"/>
              </a:defRPr>
            </a:lvl5pPr>
            <a:lvl6pPr marL="2743200" lvl="5" indent="-273050">
              <a:lnSpc>
                <a:spcPct val="125000"/>
              </a:lnSpc>
              <a:spcBef>
                <a:spcPts val="0"/>
              </a:spcBef>
              <a:spcAft>
                <a:spcPts val="0"/>
              </a:spcAft>
              <a:buSzPts val="700"/>
              <a:buFont typeface="Montserrat Medium"/>
              <a:buChar char="■"/>
              <a:defRPr sz="700">
                <a:latin typeface="Montserrat Medium"/>
                <a:ea typeface="Montserrat Medium"/>
                <a:cs typeface="Montserrat Medium"/>
                <a:sym typeface="Montserrat Medium"/>
              </a:defRPr>
            </a:lvl6pPr>
            <a:lvl7pPr marL="3200400" lvl="6" indent="-273050">
              <a:lnSpc>
                <a:spcPct val="125000"/>
              </a:lnSpc>
              <a:spcBef>
                <a:spcPts val="0"/>
              </a:spcBef>
              <a:spcAft>
                <a:spcPts val="0"/>
              </a:spcAft>
              <a:buSzPts val="700"/>
              <a:buFont typeface="Montserrat Medium"/>
              <a:buChar char="●"/>
              <a:defRPr sz="700">
                <a:latin typeface="Montserrat Medium"/>
                <a:ea typeface="Montserrat Medium"/>
                <a:cs typeface="Montserrat Medium"/>
                <a:sym typeface="Montserrat Medium"/>
              </a:defRPr>
            </a:lvl7pPr>
            <a:lvl8pPr marL="3657600" lvl="7" indent="-273050">
              <a:lnSpc>
                <a:spcPct val="125000"/>
              </a:lnSpc>
              <a:spcBef>
                <a:spcPts val="0"/>
              </a:spcBef>
              <a:spcAft>
                <a:spcPts val="0"/>
              </a:spcAft>
              <a:buSzPts val="700"/>
              <a:buFont typeface="Montserrat Medium"/>
              <a:buChar char="○"/>
              <a:defRPr sz="700">
                <a:latin typeface="Montserrat Medium"/>
                <a:ea typeface="Montserrat Medium"/>
                <a:cs typeface="Montserrat Medium"/>
                <a:sym typeface="Montserrat Medium"/>
              </a:defRPr>
            </a:lvl8pPr>
            <a:lvl9pPr marL="4114800" lvl="8" indent="-273050">
              <a:lnSpc>
                <a:spcPct val="125000"/>
              </a:lnSpc>
              <a:spcBef>
                <a:spcPts val="0"/>
              </a:spcBef>
              <a:spcAft>
                <a:spcPts val="0"/>
              </a:spcAft>
              <a:buSzPts val="700"/>
              <a:buFont typeface="Montserrat Medium"/>
              <a:buChar char="■"/>
              <a:defRPr sz="700">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57" userDrawn="1">
          <p15:clr>
            <a:srgbClr val="E46962"/>
          </p15:clr>
        </p15:guide>
        <p15:guide id="2" orient="horz" pos="364" userDrawn="1">
          <p15:clr>
            <a:srgbClr val="E46962"/>
          </p15:clr>
        </p15:guide>
        <p15:guide id="3" orient="horz" pos="3963" userDrawn="1">
          <p15:clr>
            <a:srgbClr val="E46962"/>
          </p15:clr>
        </p15:guide>
        <p15:guide id="4" pos="7323" userDrawn="1">
          <p15:clr>
            <a:srgbClr val="E46962"/>
          </p15:clr>
        </p15:guide>
        <p15:guide id="5" pos="433" userDrawn="1">
          <p15:clr>
            <a:srgbClr val="E46962"/>
          </p15:clr>
        </p15:guide>
        <p15:guide id="6" pos="7247" userDrawn="1">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2" name="Google Shape;92;p15"/>
          <p:cNvSpPr txBox="1"/>
          <p:nvPr/>
        </p:nvSpPr>
        <p:spPr>
          <a:xfrm>
            <a:off x="585799" y="1956433"/>
            <a:ext cx="4913200" cy="1754800"/>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5000"/>
              </a:lnSpc>
              <a:spcBef>
                <a:spcPts val="0"/>
              </a:spcBef>
              <a:spcAft>
                <a:spcPts val="0"/>
              </a:spcAft>
              <a:buNone/>
            </a:pPr>
            <a:r>
              <a:rPr lang="en-GB" sz="4000" dirty="0">
                <a:solidFill>
                  <a:schemeClr val="accent1"/>
                </a:solidFill>
                <a:latin typeface="Montserrat SemiBold"/>
                <a:ea typeface="Montserrat SemiBold"/>
                <a:cs typeface="Montserrat SemiBold"/>
                <a:sym typeface="Montserrat SemiBold"/>
              </a:rPr>
              <a:t>NRS </a:t>
            </a:r>
            <a:br>
              <a:rPr lang="en-GB" sz="4000" dirty="0">
                <a:solidFill>
                  <a:schemeClr val="accent1"/>
                </a:solidFill>
                <a:latin typeface="Montserrat SemiBold"/>
                <a:ea typeface="Montserrat SemiBold"/>
                <a:cs typeface="Montserrat SemiBold"/>
                <a:sym typeface="Montserrat SemiBold"/>
              </a:rPr>
            </a:br>
            <a:r>
              <a:rPr lang="en-GB" sz="4000" dirty="0">
                <a:solidFill>
                  <a:schemeClr val="accent1"/>
                </a:solidFill>
                <a:latin typeface="Montserrat SemiBold"/>
                <a:ea typeface="Montserrat SemiBold"/>
                <a:cs typeface="Montserrat SemiBold"/>
                <a:sym typeface="Montserrat SemiBold"/>
              </a:rPr>
              <a:t>User Experience</a:t>
            </a:r>
            <a:endParaRPr sz="4000" dirty="0">
              <a:solidFill>
                <a:schemeClr val="accent1"/>
              </a:solidFill>
              <a:latin typeface="Montserrat SemiBold"/>
              <a:ea typeface="Montserrat SemiBold"/>
              <a:cs typeface="Montserrat SemiBold"/>
              <a:sym typeface="Montserrat SemiBold"/>
            </a:endParaRPr>
          </a:p>
          <a:p>
            <a:pPr marL="0" lvl="0" indent="0" algn="l" rtl="0">
              <a:lnSpc>
                <a:spcPct val="95000"/>
              </a:lnSpc>
              <a:spcBef>
                <a:spcPts val="0"/>
              </a:spcBef>
              <a:spcAft>
                <a:spcPts val="0"/>
              </a:spcAft>
              <a:buNone/>
            </a:pPr>
            <a:r>
              <a:rPr lang="en-GB" sz="4000" dirty="0">
                <a:solidFill>
                  <a:schemeClr val="accent2"/>
                </a:solidFill>
                <a:latin typeface="Montserrat SemiBold"/>
                <a:ea typeface="Montserrat SemiBold"/>
                <a:cs typeface="Montserrat SemiBold"/>
                <a:sym typeface="Montserrat SemiBold"/>
              </a:rPr>
              <a:t>Survey 9 Results</a:t>
            </a:r>
            <a:endParaRPr sz="4000" dirty="0">
              <a:solidFill>
                <a:schemeClr val="accent2"/>
              </a:solidFill>
              <a:latin typeface="Montserrat SemiBold"/>
              <a:ea typeface="Montserrat SemiBold"/>
              <a:cs typeface="Montserrat SemiBold"/>
              <a:sym typeface="Montserrat SemiBold"/>
            </a:endParaRPr>
          </a:p>
        </p:txBody>
      </p:sp>
      <p:sp>
        <p:nvSpPr>
          <p:cNvPr id="93" name="Google Shape;93;p15"/>
          <p:cNvSpPr txBox="1"/>
          <p:nvPr/>
        </p:nvSpPr>
        <p:spPr>
          <a:xfrm>
            <a:off x="629907" y="3856023"/>
            <a:ext cx="3558400" cy="283154"/>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1600" dirty="0">
                <a:solidFill>
                  <a:schemeClr val="accent1"/>
                </a:solidFill>
                <a:latin typeface="Montserrat"/>
                <a:ea typeface="Montserrat"/>
                <a:cs typeface="Montserrat"/>
                <a:sym typeface="Montserrat"/>
              </a:rPr>
              <a:t>November to December 2025</a:t>
            </a:r>
            <a:endParaRPr sz="1600" dirty="0">
              <a:solidFill>
                <a:schemeClr val="accent1"/>
              </a:solidFill>
              <a:latin typeface="Montserrat"/>
              <a:ea typeface="Montserrat"/>
              <a:cs typeface="Montserrat"/>
              <a:sym typeface="Montserrat"/>
            </a:endParaRPr>
          </a:p>
        </p:txBody>
      </p:sp>
      <p:pic>
        <p:nvPicPr>
          <p:cNvPr id="94" name="Google Shape;94;p15" title="Mobile=No.png"/>
          <p:cNvPicPr preferRelativeResize="0"/>
          <p:nvPr/>
        </p:nvPicPr>
        <p:blipFill>
          <a:blip r:embed="rId3">
            <a:alphaModFix/>
          </a:blip>
          <a:stretch>
            <a:fillRect/>
          </a:stretch>
        </p:blipFill>
        <p:spPr>
          <a:xfrm>
            <a:off x="597667" y="423675"/>
            <a:ext cx="2880000" cy="561600"/>
          </a:xfrm>
          <a:prstGeom prst="rect">
            <a:avLst/>
          </a:prstGeom>
          <a:noFill/>
          <a:ln>
            <a:noFill/>
          </a:ln>
        </p:spPr>
      </p:pic>
      <p:pic>
        <p:nvPicPr>
          <p:cNvPr id="95" name="Google Shape;95;p15"/>
          <p:cNvPicPr preferRelativeResize="0"/>
          <p:nvPr/>
        </p:nvPicPr>
        <p:blipFill rotWithShape="1">
          <a:blip r:embed="rId4">
            <a:alphaModFix/>
          </a:blip>
          <a:srcRect r="10"/>
          <a:stretch/>
        </p:blipFill>
        <p:spPr>
          <a:xfrm>
            <a:off x="567214" y="5863837"/>
            <a:ext cx="1397700" cy="482000"/>
          </a:xfrm>
          <a:prstGeom prst="rect">
            <a:avLst/>
          </a:prstGeom>
          <a:noFill/>
          <a:ln>
            <a:noFill/>
          </a:ln>
        </p:spPr>
      </p:pic>
      <p:cxnSp>
        <p:nvCxnSpPr>
          <p:cNvPr id="96" name="Google Shape;96;p15"/>
          <p:cNvCxnSpPr/>
          <p:nvPr/>
        </p:nvCxnSpPr>
        <p:spPr>
          <a:xfrm rot="10800000">
            <a:off x="597600" y="5655983"/>
            <a:ext cx="5031600" cy="0"/>
          </a:xfrm>
          <a:prstGeom prst="straightConnector1">
            <a:avLst/>
          </a:prstGeom>
          <a:noFill/>
          <a:ln w="9525" cap="flat" cmpd="sng">
            <a:solidFill>
              <a:schemeClr val="accent3"/>
            </a:solidFill>
            <a:prstDash val="solid"/>
            <a:round/>
            <a:headEnd type="none" w="med" len="med"/>
            <a:tailEnd type="none" w="med" len="med"/>
          </a:ln>
        </p:spPr>
      </p:cxnSp>
      <p:pic>
        <p:nvPicPr>
          <p:cNvPr id="3" name="Picture 2" descr="This is an image of a young man in business suit signing “thank you” in Auslan.">
            <a:extLst>
              <a:ext uri="{FF2B5EF4-FFF2-40B4-BE49-F238E27FC236}">
                <a16:creationId xmlns:a16="http://schemas.microsoft.com/office/drawing/2014/main" id="{63966766-7B49-42B9-DE56-36E657E1854A}"/>
              </a:ext>
            </a:extLst>
          </p:cNvPr>
          <p:cNvPicPr>
            <a:picLocks noChangeAspect="1"/>
          </p:cNvPicPr>
          <p:nvPr/>
        </p:nvPicPr>
        <p:blipFill>
          <a:blip r:embed="rId5"/>
          <a:stretch>
            <a:fillRect/>
          </a:stretch>
        </p:blipFill>
        <p:spPr>
          <a:xfrm>
            <a:off x="6457224" y="257175"/>
            <a:ext cx="5476875" cy="6343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25"/>
          <p:cNvSpPr/>
          <p:nvPr/>
        </p:nvSpPr>
        <p:spPr>
          <a:xfrm rot="10800000" flipH="1">
            <a:off x="0" y="-121600"/>
            <a:ext cx="12192000" cy="960000"/>
          </a:xfrm>
          <a:prstGeom prst="round1Rect">
            <a:avLst>
              <a:gd name="adj" fmla="val 50000"/>
            </a:avLst>
          </a:prstGeom>
          <a:gradFill>
            <a:gsLst>
              <a:gs pos="0">
                <a:schemeClr val="accent1"/>
              </a:gs>
              <a:gs pos="100000">
                <a:schemeClr val="accent2"/>
              </a:gs>
            </a:gsLst>
            <a:lin ang="2698631"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278" name="Google Shape;278;p25"/>
          <p:cNvSpPr txBox="1"/>
          <p:nvPr/>
        </p:nvSpPr>
        <p:spPr>
          <a:xfrm>
            <a:off x="687200" y="50584"/>
            <a:ext cx="5672400" cy="615600"/>
          </a:xfrm>
          <a:prstGeom prst="rect">
            <a:avLst/>
          </a:prstGeom>
          <a:noFill/>
          <a:ln>
            <a:noFill/>
          </a:ln>
        </p:spPr>
        <p:txBody>
          <a:bodyPr spcFirstLastPara="1" wrap="square" lIns="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lt1"/>
                </a:solidFill>
                <a:latin typeface="Montserrat SemiBold"/>
                <a:ea typeface="Montserrat SemiBold"/>
                <a:cs typeface="Montserrat SemiBold"/>
                <a:sym typeface="Montserrat SemiBold"/>
              </a:rPr>
              <a:t>Key Takeaways​</a:t>
            </a:r>
            <a:endParaRPr sz="2400">
              <a:solidFill>
                <a:schemeClr val="lt1"/>
              </a:solidFill>
              <a:latin typeface="Montserrat SemiBold"/>
              <a:ea typeface="Montserrat SemiBold"/>
              <a:cs typeface="Montserrat SemiBold"/>
              <a:sym typeface="Montserrat SemiBold"/>
            </a:endParaRPr>
          </a:p>
        </p:txBody>
      </p:sp>
      <p:sp>
        <p:nvSpPr>
          <p:cNvPr id="279" name="Google Shape;279;p25"/>
          <p:cNvSpPr txBox="1"/>
          <p:nvPr/>
        </p:nvSpPr>
        <p:spPr>
          <a:xfrm>
            <a:off x="687200" y="1295333"/>
            <a:ext cx="10222970" cy="342811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566385" marR="67732" indent="-360791">
              <a:lnSpc>
                <a:spcPct val="120000"/>
              </a:lnSpc>
              <a:spcBef>
                <a:spcPts val="667"/>
              </a:spcBef>
              <a:buClr>
                <a:srgbClr val="404040"/>
              </a:buClr>
              <a:buSzPts val="1200"/>
              <a:buFont typeface="Montserrat"/>
              <a:buAutoNum type="arabicPeriod"/>
            </a:pPr>
            <a:r>
              <a:rPr lang="en-GB" sz="1600" dirty="0">
                <a:solidFill>
                  <a:srgbClr val="404040"/>
                </a:solidFill>
                <a:latin typeface="Montserrat"/>
                <a:ea typeface="Montserrat"/>
                <a:cs typeface="Montserrat"/>
                <a:sym typeface="Montserrat"/>
              </a:rPr>
              <a:t>Survey 9 results show that users are still very satisfied with the NRS, and their positive experiences are staying strong across the community.</a:t>
            </a:r>
            <a:endParaRPr sz="1600" dirty="0">
              <a:solidFill>
                <a:srgbClr val="404040"/>
              </a:solidFill>
              <a:latin typeface="Montserrat"/>
              <a:ea typeface="Montserrat"/>
              <a:cs typeface="Montserrat"/>
              <a:sym typeface="Montserrat"/>
            </a:endParaRPr>
          </a:p>
          <a:p>
            <a:pPr marL="566385" marR="67732" indent="-360791">
              <a:lnSpc>
                <a:spcPct val="120000"/>
              </a:lnSpc>
              <a:spcBef>
                <a:spcPts val="1867"/>
              </a:spcBef>
              <a:buClr>
                <a:srgbClr val="404040"/>
              </a:buClr>
              <a:buSzPts val="1200"/>
              <a:buFont typeface="Montserrat"/>
              <a:buAutoNum type="arabicPeriod"/>
            </a:pPr>
            <a:r>
              <a:rPr lang="en-GB" sz="1600" dirty="0">
                <a:solidFill>
                  <a:srgbClr val="404040"/>
                </a:solidFill>
                <a:latin typeface="Montserrat"/>
                <a:ea typeface="Montserrat"/>
                <a:cs typeface="Montserrat"/>
                <a:sym typeface="Montserrat"/>
              </a:rPr>
              <a:t>There are more opportunities for the NRS to work with other businesses and organisations to help improve the call process for everyone.</a:t>
            </a:r>
            <a:endParaRPr sz="1600" dirty="0">
              <a:solidFill>
                <a:srgbClr val="404040"/>
              </a:solidFill>
              <a:latin typeface="Montserrat"/>
              <a:ea typeface="Montserrat"/>
              <a:cs typeface="Montserrat"/>
              <a:sym typeface="Montserrat"/>
            </a:endParaRPr>
          </a:p>
          <a:p>
            <a:pPr marL="566385" marR="67732" lvl="0" indent="-360791" algn="l" rtl="0">
              <a:lnSpc>
                <a:spcPct val="120000"/>
              </a:lnSpc>
              <a:spcBef>
                <a:spcPts val="1867"/>
              </a:spcBef>
              <a:spcAft>
                <a:spcPts val="0"/>
              </a:spcAft>
              <a:buClr>
                <a:srgbClr val="404040"/>
              </a:buClr>
              <a:buSzPts val="1200"/>
              <a:buFont typeface="Montserrat"/>
              <a:buAutoNum type="arabicPeriod"/>
            </a:pPr>
            <a:r>
              <a:rPr lang="en-GB" sz="1600" dirty="0">
                <a:solidFill>
                  <a:srgbClr val="404040"/>
                </a:solidFill>
                <a:latin typeface="Montserrat"/>
                <a:ea typeface="Montserrat"/>
                <a:cs typeface="Montserrat"/>
                <a:sym typeface="Montserrat"/>
              </a:rPr>
              <a:t>New ways to improve the NRS mobile app and website features have been identified to help the NRS users.​   </a:t>
            </a:r>
            <a:endParaRPr sz="1600" dirty="0">
              <a:solidFill>
                <a:srgbClr val="404040"/>
              </a:solidFill>
              <a:latin typeface="Montserrat"/>
              <a:ea typeface="Montserrat"/>
              <a:cs typeface="Montserrat"/>
              <a:sym typeface="Montserrat"/>
            </a:endParaRPr>
          </a:p>
          <a:p>
            <a:pPr marL="566385" marR="67732" indent="-360791">
              <a:lnSpc>
                <a:spcPct val="120000"/>
              </a:lnSpc>
              <a:spcBef>
                <a:spcPts val="1867"/>
              </a:spcBef>
              <a:spcAft>
                <a:spcPts val="1867"/>
              </a:spcAft>
              <a:buClr>
                <a:srgbClr val="404040"/>
              </a:buClr>
              <a:buSzPts val="1200"/>
              <a:buFont typeface="Montserrat"/>
              <a:buAutoNum type="arabicPeriod"/>
            </a:pPr>
            <a:r>
              <a:rPr lang="en-GB" sz="1600" dirty="0">
                <a:solidFill>
                  <a:srgbClr val="404040"/>
                </a:solidFill>
                <a:latin typeface="Montserrat"/>
                <a:ea typeface="Montserrat"/>
                <a:cs typeface="Montserrat"/>
                <a:sym typeface="Montserrat"/>
              </a:rPr>
              <a:t>Changes to service procedures and sign-up processes can be made for the NRS users alongside more training for Relay Officers and Interpreters.</a:t>
            </a:r>
            <a:endParaRPr sz="1600" dirty="0">
              <a:solidFill>
                <a:srgbClr val="40404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6"/>
          <p:cNvSpPr/>
          <p:nvPr/>
        </p:nvSpPr>
        <p:spPr>
          <a:xfrm rot="10800000" flipH="1">
            <a:off x="0" y="-121600"/>
            <a:ext cx="12192000" cy="960000"/>
          </a:xfrm>
          <a:prstGeom prst="round1Rect">
            <a:avLst>
              <a:gd name="adj" fmla="val 50000"/>
            </a:avLst>
          </a:prstGeom>
          <a:gradFill>
            <a:gsLst>
              <a:gs pos="0">
                <a:schemeClr val="accent1"/>
              </a:gs>
              <a:gs pos="100000">
                <a:schemeClr val="accent2"/>
              </a:gs>
            </a:gsLst>
            <a:lin ang="2698631"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102" name="Google Shape;102;p16"/>
          <p:cNvSpPr txBox="1"/>
          <p:nvPr/>
        </p:nvSpPr>
        <p:spPr>
          <a:xfrm>
            <a:off x="687200" y="50584"/>
            <a:ext cx="5672400" cy="615600"/>
          </a:xfrm>
          <a:prstGeom prst="rect">
            <a:avLst/>
          </a:prstGeom>
          <a:noFill/>
          <a:ln>
            <a:noFill/>
          </a:ln>
        </p:spPr>
        <p:txBody>
          <a:bodyPr spcFirstLastPara="1" wrap="square" lIns="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lt1"/>
                </a:solidFill>
                <a:latin typeface="Montserrat SemiBold"/>
                <a:ea typeface="Montserrat SemiBold"/>
                <a:cs typeface="Montserrat SemiBold"/>
                <a:sym typeface="Montserrat SemiBold"/>
              </a:rPr>
              <a:t>Background &amp; Objectives</a:t>
            </a:r>
            <a:endParaRPr sz="2400">
              <a:solidFill>
                <a:schemeClr val="lt1"/>
              </a:solidFill>
              <a:latin typeface="Montserrat SemiBold"/>
              <a:ea typeface="Montserrat SemiBold"/>
              <a:cs typeface="Montserrat SemiBold"/>
              <a:sym typeface="Montserrat SemiBold"/>
            </a:endParaRPr>
          </a:p>
        </p:txBody>
      </p:sp>
      <p:sp>
        <p:nvSpPr>
          <p:cNvPr id="103" name="Google Shape;103;p16"/>
          <p:cNvSpPr txBox="1"/>
          <p:nvPr/>
        </p:nvSpPr>
        <p:spPr>
          <a:xfrm>
            <a:off x="687199" y="1295333"/>
            <a:ext cx="10418123" cy="307520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R="67732">
              <a:lnSpc>
                <a:spcPct val="115000"/>
              </a:lnSpc>
            </a:pPr>
            <a:r>
              <a:rPr lang="en-GB" sz="1600" dirty="0">
                <a:solidFill>
                  <a:srgbClr val="404040"/>
                </a:solidFill>
                <a:latin typeface="Montserrat"/>
                <a:ea typeface="Montserrat"/>
                <a:cs typeface="Montserrat"/>
                <a:sym typeface="Montserrat"/>
              </a:rPr>
              <a:t>The National Relay Service (NRS) users shared important feedback during Survey 9, which was held from 17 November and 21 December 2025. This research helps ensure the service continues to meet high community standards.</a:t>
            </a:r>
          </a:p>
          <a:p>
            <a:pPr marR="67732">
              <a:lnSpc>
                <a:spcPct val="115000"/>
              </a:lnSpc>
              <a:spcBef>
                <a:spcPts val="1867"/>
              </a:spcBef>
            </a:pPr>
            <a:r>
              <a:rPr lang="en-GB" sz="1600" dirty="0">
                <a:solidFill>
                  <a:srgbClr val="404040"/>
                </a:solidFill>
                <a:latin typeface="Montserrat"/>
                <a:ea typeface="Montserrat"/>
                <a:cs typeface="Montserrat"/>
                <a:sym typeface="Montserrat"/>
              </a:rPr>
              <a:t>This survey identifies specific ways to improve all relay types, compares current experiences with older results to track progress, and gathers facts to help build a faster and more reliable service.</a:t>
            </a:r>
          </a:p>
          <a:p>
            <a:pPr marL="0" marR="67732" lvl="0" indent="0" algn="l" rtl="0">
              <a:lnSpc>
                <a:spcPct val="115000"/>
              </a:lnSpc>
              <a:spcAft>
                <a:spcPts val="0"/>
              </a:spcAft>
              <a:buNone/>
            </a:pPr>
            <a:endParaRPr lang="en-GB" sz="1600" dirty="0">
              <a:solidFill>
                <a:srgbClr val="404040"/>
              </a:solidFill>
              <a:latin typeface="Montserrat"/>
              <a:ea typeface="Montserrat"/>
              <a:cs typeface="Montserrat"/>
              <a:sym typeface="Montserrat"/>
            </a:endParaRPr>
          </a:p>
          <a:p>
            <a:pPr marR="67732">
              <a:lnSpc>
                <a:spcPct val="115000"/>
              </a:lnSpc>
            </a:pPr>
            <a:r>
              <a:rPr lang="en-GB" sz="1600" dirty="0">
                <a:solidFill>
                  <a:srgbClr val="404040"/>
                </a:solidFill>
                <a:latin typeface="Montserrat"/>
                <a:ea typeface="Montserrat"/>
                <a:cs typeface="Montserrat"/>
                <a:sym typeface="Montserrat"/>
              </a:rPr>
              <a:t>To give us the most accurate picture of the NRS today, this report combines the survey results with data from the Helpdesk Feedback Form. </a:t>
            </a:r>
          </a:p>
          <a:p>
            <a:pPr marR="67732">
              <a:lnSpc>
                <a:spcPct val="115000"/>
              </a:lnSpc>
            </a:pPr>
            <a:endParaRPr lang="en-GB" sz="1600" dirty="0">
              <a:solidFill>
                <a:srgbClr val="404040"/>
              </a:solidFill>
              <a:latin typeface="Montserrat"/>
              <a:ea typeface="Montserrat"/>
              <a:cs typeface="Montserrat"/>
              <a:sym typeface="Montserrat"/>
            </a:endParaRPr>
          </a:p>
          <a:p>
            <a:pPr marL="0" marR="67732" lvl="0" indent="0" algn="l" rtl="0">
              <a:lnSpc>
                <a:spcPct val="115000"/>
              </a:lnSpc>
              <a:buNone/>
            </a:pPr>
            <a:r>
              <a:rPr lang="en-GB" sz="1600" dirty="0">
                <a:solidFill>
                  <a:srgbClr val="404040"/>
                </a:solidFill>
                <a:latin typeface="Montserrat"/>
                <a:ea typeface="Montserrat"/>
                <a:cs typeface="Montserrat"/>
                <a:sym typeface="Montserrat"/>
              </a:rPr>
              <a:t>​For access to the </a:t>
            </a:r>
            <a:r>
              <a:rPr lang="en-GB" sz="1600" dirty="0" err="1">
                <a:solidFill>
                  <a:srgbClr val="404040"/>
                </a:solidFill>
                <a:latin typeface="Montserrat"/>
                <a:ea typeface="Montserrat"/>
                <a:cs typeface="Montserrat"/>
                <a:sym typeface="Montserrat"/>
              </a:rPr>
              <a:t>Auslan</a:t>
            </a:r>
            <a:r>
              <a:rPr lang="en-GB" sz="1600" dirty="0">
                <a:solidFill>
                  <a:srgbClr val="404040"/>
                </a:solidFill>
                <a:latin typeface="Montserrat"/>
                <a:ea typeface="Montserrat"/>
                <a:cs typeface="Montserrat"/>
                <a:sym typeface="Montserrat"/>
              </a:rPr>
              <a:t> translation of the User Experience Research Learning, </a:t>
            </a:r>
            <a:r>
              <a:rPr lang="en-GB" sz="1600" dirty="0">
                <a:solidFill>
                  <a:srgbClr val="0000FF"/>
                </a:solidFill>
                <a:latin typeface="Montserrat"/>
                <a:ea typeface="Montserrat"/>
                <a:cs typeface="Montserrat"/>
                <a:sym typeface="Montserrat"/>
              </a:rPr>
              <a:t>click here.​</a:t>
            </a:r>
            <a:endParaRPr sz="1600" dirty="0">
              <a:solidFill>
                <a:srgbClr val="0000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7"/>
          <p:cNvSpPr/>
          <p:nvPr/>
        </p:nvSpPr>
        <p:spPr>
          <a:xfrm rot="10800000" flipH="1">
            <a:off x="0" y="-121600"/>
            <a:ext cx="12192000" cy="960000"/>
          </a:xfrm>
          <a:prstGeom prst="round1Rect">
            <a:avLst>
              <a:gd name="adj" fmla="val 50000"/>
            </a:avLst>
          </a:prstGeom>
          <a:gradFill>
            <a:gsLst>
              <a:gs pos="0">
                <a:schemeClr val="accent1"/>
              </a:gs>
              <a:gs pos="100000">
                <a:schemeClr val="accent2"/>
              </a:gs>
            </a:gsLst>
            <a:lin ang="2698631"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109" name="Google Shape;109;p17"/>
          <p:cNvSpPr txBox="1"/>
          <p:nvPr/>
        </p:nvSpPr>
        <p:spPr>
          <a:xfrm>
            <a:off x="687200" y="50584"/>
            <a:ext cx="5672400" cy="615600"/>
          </a:xfrm>
          <a:prstGeom prst="rect">
            <a:avLst/>
          </a:prstGeom>
          <a:noFill/>
          <a:ln>
            <a:noFill/>
          </a:ln>
        </p:spPr>
        <p:txBody>
          <a:bodyPr spcFirstLastPara="1" wrap="square" lIns="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lt1"/>
                </a:solidFill>
                <a:latin typeface="Montserrat SemiBold"/>
                <a:ea typeface="Montserrat SemiBold"/>
                <a:cs typeface="Montserrat SemiBold"/>
                <a:sym typeface="Montserrat SemiBold"/>
              </a:rPr>
              <a:t>Survey Approach Overview​</a:t>
            </a:r>
            <a:endParaRPr sz="2400">
              <a:solidFill>
                <a:schemeClr val="lt1"/>
              </a:solidFill>
              <a:latin typeface="Montserrat SemiBold"/>
              <a:ea typeface="Montserrat SemiBold"/>
              <a:cs typeface="Montserrat SemiBold"/>
              <a:sym typeface="Montserrat SemiBold"/>
            </a:endParaRPr>
          </a:p>
        </p:txBody>
      </p:sp>
      <p:sp>
        <p:nvSpPr>
          <p:cNvPr id="110" name="Google Shape;110;p17"/>
          <p:cNvSpPr txBox="1"/>
          <p:nvPr/>
        </p:nvSpPr>
        <p:spPr>
          <a:xfrm>
            <a:off x="687199" y="1295333"/>
            <a:ext cx="10586225" cy="134023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67732" lvl="0" indent="0" algn="l" rtl="0">
              <a:lnSpc>
                <a:spcPct val="115000"/>
              </a:lnSpc>
              <a:spcBef>
                <a:spcPts val="667"/>
              </a:spcBef>
              <a:spcAft>
                <a:spcPts val="0"/>
              </a:spcAft>
              <a:buNone/>
            </a:pPr>
            <a:r>
              <a:rPr lang="en-GB" sz="2489" dirty="0">
                <a:solidFill>
                  <a:schemeClr val="accent1"/>
                </a:solidFill>
                <a:latin typeface="Montserrat SemiBold"/>
                <a:ea typeface="Montserrat SemiBold"/>
                <a:cs typeface="Montserrat SemiBold"/>
                <a:sym typeface="Montserrat SemiBold"/>
              </a:rPr>
              <a:t>What we did differently:​</a:t>
            </a:r>
            <a:endParaRPr sz="2489" dirty="0">
              <a:solidFill>
                <a:schemeClr val="accent1"/>
              </a:solidFill>
              <a:latin typeface="Montserrat SemiBold"/>
              <a:ea typeface="Montserrat SemiBold"/>
              <a:cs typeface="Montserrat SemiBold"/>
              <a:sym typeface="Montserrat SemiBold"/>
            </a:endParaRPr>
          </a:p>
          <a:p>
            <a:pPr marL="285750" marR="67732" indent="-285750">
              <a:lnSpc>
                <a:spcPct val="115000"/>
              </a:lnSpc>
              <a:spcBef>
                <a:spcPts val="1867"/>
              </a:spcBef>
              <a:buFont typeface="Arial" panose="020B0604020202020204" pitchFamily="34" charset="0"/>
              <a:buChar char="•"/>
            </a:pPr>
            <a:r>
              <a:rPr lang="en-GB" sz="1600" dirty="0">
                <a:solidFill>
                  <a:srgbClr val="404040"/>
                </a:solidFill>
                <a:latin typeface="Montserrat"/>
                <a:ea typeface="Montserrat"/>
                <a:cs typeface="Montserrat"/>
                <a:sym typeface="Montserrat"/>
              </a:rPr>
              <a:t>Included customised questions related to the Web Portal enhancements launched on 10 September 2025.</a:t>
            </a:r>
          </a:p>
        </p:txBody>
      </p:sp>
      <p:sp>
        <p:nvSpPr>
          <p:cNvPr id="111" name="Google Shape;111;p17"/>
          <p:cNvSpPr txBox="1"/>
          <p:nvPr/>
        </p:nvSpPr>
        <p:spPr>
          <a:xfrm>
            <a:off x="687200" y="3381328"/>
            <a:ext cx="9886800" cy="130074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67732" lvl="0" indent="0" algn="l" rtl="0">
              <a:lnSpc>
                <a:spcPct val="115000"/>
              </a:lnSpc>
              <a:spcBef>
                <a:spcPts val="667"/>
              </a:spcBef>
              <a:spcAft>
                <a:spcPts val="0"/>
              </a:spcAft>
              <a:buNone/>
            </a:pPr>
            <a:r>
              <a:rPr lang="en-GB" sz="2489" dirty="0">
                <a:solidFill>
                  <a:schemeClr val="accent1"/>
                </a:solidFill>
                <a:latin typeface="Montserrat SemiBold"/>
                <a:ea typeface="Montserrat SemiBold"/>
                <a:cs typeface="Montserrat SemiBold"/>
                <a:sym typeface="Montserrat SemiBold"/>
              </a:rPr>
              <a:t>Survey Responses:​</a:t>
            </a:r>
            <a:endParaRPr sz="2489" dirty="0">
              <a:solidFill>
                <a:schemeClr val="accent1"/>
              </a:solidFill>
              <a:latin typeface="Montserrat SemiBold"/>
              <a:ea typeface="Montserrat SemiBold"/>
              <a:cs typeface="Montserrat SemiBold"/>
              <a:sym typeface="Montserrat SemiBold"/>
            </a:endParaRPr>
          </a:p>
          <a:p>
            <a:pPr marL="285750" marR="67732" lvl="0" indent="-285750" algn="l" rtl="0">
              <a:lnSpc>
                <a:spcPct val="115000"/>
              </a:lnSpc>
              <a:spcBef>
                <a:spcPts val="1867"/>
              </a:spcBef>
              <a:spcAft>
                <a:spcPts val="1867"/>
              </a:spcAft>
              <a:buFont typeface="Arial" panose="020B0604020202020204" pitchFamily="34" charset="0"/>
              <a:buChar char="•"/>
            </a:pPr>
            <a:r>
              <a:rPr lang="en-GB" sz="1600" dirty="0">
                <a:solidFill>
                  <a:srgbClr val="404040"/>
                </a:solidFill>
                <a:latin typeface="Montserrat"/>
                <a:ea typeface="Montserrat"/>
                <a:cs typeface="Montserrat"/>
                <a:sym typeface="Montserrat"/>
              </a:rPr>
              <a:t>A total of 453 responses were received, with 437 submitted via email and 16 via post.​</a:t>
            </a:r>
            <a:endParaRPr sz="1600" dirty="0">
              <a:solidFill>
                <a:srgbClr val="40404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30"/>
        <p:cNvGrpSpPr/>
        <p:nvPr/>
      </p:nvGrpSpPr>
      <p:grpSpPr>
        <a:xfrm>
          <a:off x="0" y="0"/>
          <a:ext cx="0" cy="0"/>
          <a:chOff x="0" y="0"/>
          <a:chExt cx="0" cy="0"/>
        </a:xfrm>
      </p:grpSpPr>
      <p:sp>
        <p:nvSpPr>
          <p:cNvPr id="331" name="Google Shape;331;p29"/>
          <p:cNvSpPr/>
          <p:nvPr/>
        </p:nvSpPr>
        <p:spPr>
          <a:xfrm rot="10800000">
            <a:off x="6402400" y="0"/>
            <a:ext cx="5789600" cy="6096000"/>
          </a:xfrm>
          <a:prstGeom prst="round1Rect">
            <a:avLst>
              <a:gd name="adj" fmla="val 24359"/>
            </a:avLst>
          </a:pr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867">
              <a:latin typeface="Montserrat Medium"/>
              <a:ea typeface="Montserrat Medium"/>
              <a:cs typeface="Montserrat Medium"/>
              <a:sym typeface="Montserrat Medium"/>
            </a:endParaRPr>
          </a:p>
        </p:txBody>
      </p:sp>
      <p:sp>
        <p:nvSpPr>
          <p:cNvPr id="341" name="Google Shape;341;p29"/>
          <p:cNvSpPr/>
          <p:nvPr/>
        </p:nvSpPr>
        <p:spPr>
          <a:xfrm rot="10800000" flipH="1">
            <a:off x="0" y="-121600"/>
            <a:ext cx="12192000" cy="960000"/>
          </a:xfrm>
          <a:prstGeom prst="round1Rect">
            <a:avLst>
              <a:gd name="adj" fmla="val 50000"/>
            </a:avLst>
          </a:prstGeom>
          <a:gradFill>
            <a:gsLst>
              <a:gs pos="0">
                <a:schemeClr val="accent1"/>
              </a:gs>
              <a:gs pos="100000">
                <a:schemeClr val="accent2"/>
              </a:gs>
            </a:gsLst>
            <a:lin ang="2698631"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342" name="Google Shape;342;p29"/>
          <p:cNvSpPr txBox="1"/>
          <p:nvPr/>
        </p:nvSpPr>
        <p:spPr>
          <a:xfrm>
            <a:off x="687200" y="50584"/>
            <a:ext cx="5672400" cy="615600"/>
          </a:xfrm>
          <a:prstGeom prst="rect">
            <a:avLst/>
          </a:prstGeom>
          <a:noFill/>
          <a:ln>
            <a:noFill/>
          </a:ln>
        </p:spPr>
        <p:txBody>
          <a:bodyPr spcFirstLastPara="1" wrap="square" lIns="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lt1"/>
                </a:solidFill>
                <a:latin typeface="Montserrat SemiBold"/>
                <a:ea typeface="Montserrat SemiBold"/>
                <a:cs typeface="Montserrat SemiBold"/>
                <a:sym typeface="Montserrat SemiBold"/>
              </a:rPr>
              <a:t>Survey Responses Overview</a:t>
            </a:r>
            <a:endParaRPr sz="2400">
              <a:solidFill>
                <a:schemeClr val="lt1"/>
              </a:solidFill>
              <a:latin typeface="Montserrat SemiBold"/>
              <a:ea typeface="Montserrat SemiBold"/>
              <a:cs typeface="Montserrat SemiBold"/>
              <a:sym typeface="Montserrat SemiBold"/>
            </a:endParaRPr>
          </a:p>
        </p:txBody>
      </p:sp>
      <p:graphicFrame>
        <p:nvGraphicFramePr>
          <p:cNvPr id="343" name="Google Shape;343;p29" descr="Table showing the number &amp; percentage of survey responses based on user's length of NRS Registration: Less than 1 Year with 84 responses or 10.6%, 1 Year with 20 responses or 4.4%, 2 Years with 12 responses or 2.6%, 3 Years with 17 responses or 3.8%, 4 Years with 269 responses or 59.4%, 5 Years &amp; more with 87 responses or 19.2%."/>
          <p:cNvGraphicFramePr/>
          <p:nvPr>
            <p:extLst>
              <p:ext uri="{D42A27DB-BD31-4B8C-83A1-F6EECF244321}">
                <p14:modId xmlns:p14="http://schemas.microsoft.com/office/powerpoint/2010/main" val="3462421094"/>
              </p:ext>
            </p:extLst>
          </p:nvPr>
        </p:nvGraphicFramePr>
        <p:xfrm>
          <a:off x="687200" y="1387033"/>
          <a:ext cx="4272833" cy="3757218"/>
        </p:xfrm>
        <a:graphic>
          <a:graphicData uri="http://schemas.openxmlformats.org/drawingml/2006/table">
            <a:tbl>
              <a:tblPr firstRow="1">
                <a:noFill/>
                <a:tableStyleId>{479D579A-18C0-4E82-8F08-3CC47EA6DDF1}</a:tableStyleId>
              </a:tblPr>
              <a:tblGrid>
                <a:gridCol w="2500133">
                  <a:extLst>
                    <a:ext uri="{9D8B030D-6E8A-4147-A177-3AD203B41FA5}">
                      <a16:colId xmlns:a16="http://schemas.microsoft.com/office/drawing/2014/main" val="20000"/>
                    </a:ext>
                  </a:extLst>
                </a:gridCol>
                <a:gridCol w="1772700">
                  <a:extLst>
                    <a:ext uri="{9D8B030D-6E8A-4147-A177-3AD203B41FA5}">
                      <a16:colId xmlns:a16="http://schemas.microsoft.com/office/drawing/2014/main" val="20001"/>
                    </a:ext>
                  </a:extLst>
                </a:gridCol>
              </a:tblGrid>
              <a:tr h="769200">
                <a:tc>
                  <a:txBody>
                    <a:bodyPr/>
                    <a:lstStyle/>
                    <a:p>
                      <a:pPr marL="0" marR="0" lvl="0" indent="0" algn="l" rtl="0">
                        <a:spcBef>
                          <a:spcPts val="0"/>
                        </a:spcBef>
                        <a:spcAft>
                          <a:spcPts val="0"/>
                        </a:spcAft>
                        <a:buNone/>
                      </a:pPr>
                      <a:r>
                        <a:rPr lang="en-GB" sz="1200" dirty="0">
                          <a:latin typeface="Montserrat"/>
                          <a:ea typeface="Montserrat"/>
                          <a:cs typeface="Montserrat"/>
                          <a:sym typeface="Montserrat"/>
                        </a:rPr>
                        <a:t>Length of Registration</a:t>
                      </a:r>
                      <a:endParaRPr sz="1200" b="1" i="0" u="none" strike="noStrike" cap="none" dirty="0">
                        <a:solidFill>
                          <a:srgbClr val="000000"/>
                        </a:solidFill>
                        <a:latin typeface="Montserrat"/>
                        <a:ea typeface="Montserrat"/>
                        <a:cs typeface="Montserrat"/>
                        <a:sym typeface="Montserrat"/>
                      </a:endParaRPr>
                    </a:p>
                  </a:txBody>
                  <a:tcPr marL="249600" marR="9533" marT="9533" marB="0" anchor="ctr">
                    <a:lnB w="19050" cap="flat" cmpd="sng">
                      <a:solidFill>
                        <a:srgbClr val="EFEFEF"/>
                      </a:solidFill>
                      <a:prstDash val="solid"/>
                      <a:round/>
                      <a:headEnd type="none" w="sm" len="sm"/>
                      <a:tailEnd type="none" w="sm" len="sm"/>
                    </a:lnB>
                    <a:solidFill>
                      <a:srgbClr val="468795"/>
                    </a:solidFill>
                  </a:tcPr>
                </a:tc>
                <a:tc>
                  <a:txBody>
                    <a:bodyPr/>
                    <a:lstStyle/>
                    <a:p>
                      <a:pPr marL="0" marR="0" lvl="0" indent="0" algn="ctr" rtl="0">
                        <a:spcBef>
                          <a:spcPts val="0"/>
                        </a:spcBef>
                        <a:spcAft>
                          <a:spcPts val="0"/>
                        </a:spcAft>
                        <a:buNone/>
                      </a:pPr>
                      <a:r>
                        <a:rPr lang="en-GB" sz="1200" dirty="0">
                          <a:latin typeface="Montserrat"/>
                          <a:ea typeface="Montserrat"/>
                          <a:cs typeface="Montserrat"/>
                          <a:sym typeface="Montserrat"/>
                        </a:rPr>
                        <a:t>Received</a:t>
                      </a:r>
                      <a:endParaRPr sz="1200" b="1" i="0" u="none" strike="noStrike" cap="none" dirty="0">
                        <a:solidFill>
                          <a:srgbClr val="000000"/>
                        </a:solidFill>
                        <a:latin typeface="Montserrat"/>
                        <a:ea typeface="Montserrat"/>
                        <a:cs typeface="Montserrat"/>
                        <a:sym typeface="Montserrat"/>
                      </a:endParaRPr>
                    </a:p>
                  </a:txBody>
                  <a:tcPr marL="0" marR="0" marT="9533" marB="0" anchor="ctr">
                    <a:lnB w="19050" cap="flat" cmpd="sng">
                      <a:solidFill>
                        <a:srgbClr val="EFEFEF"/>
                      </a:solidFill>
                      <a:prstDash val="solid"/>
                      <a:round/>
                      <a:headEnd type="none" w="sm" len="sm"/>
                      <a:tailEnd type="none" w="sm" len="sm"/>
                    </a:lnB>
                    <a:solidFill>
                      <a:srgbClr val="468795"/>
                    </a:solidFill>
                  </a:tcPr>
                </a:tc>
                <a:extLst>
                  <a:ext uri="{0D108BD9-81ED-4DB2-BD59-A6C34878D82A}">
                    <a16:rowId xmlns:a16="http://schemas.microsoft.com/office/drawing/2014/main" val="10000"/>
                  </a:ext>
                </a:extLst>
              </a:tr>
              <a:tr h="475026">
                <a:tc>
                  <a:txBody>
                    <a:bodyPr/>
                    <a:lstStyle/>
                    <a:p>
                      <a:pPr marL="0" marR="0" lvl="0" indent="0" algn="l" rtl="0">
                        <a:spcBef>
                          <a:spcPts val="0"/>
                        </a:spcBef>
                        <a:spcAft>
                          <a:spcPts val="0"/>
                        </a:spcAft>
                        <a:buNone/>
                      </a:pPr>
                      <a:r>
                        <a:rPr lang="en-GB" sz="1200" dirty="0">
                          <a:solidFill>
                            <a:schemeClr val="dk2"/>
                          </a:solidFill>
                          <a:latin typeface="Montserrat SemiBold"/>
                          <a:ea typeface="Montserrat SemiBold"/>
                          <a:cs typeface="Montserrat SemiBold"/>
                          <a:sym typeface="Montserrat SemiBold"/>
                        </a:rPr>
                        <a:t>Less than 1 year</a:t>
                      </a:r>
                      <a:endParaRPr sz="1200" i="0" u="none" strike="noStrike" cap="none" dirty="0">
                        <a:solidFill>
                          <a:schemeClr val="dk2"/>
                        </a:solidFill>
                        <a:latin typeface="Montserrat SemiBold"/>
                        <a:ea typeface="Montserrat SemiBold"/>
                        <a:cs typeface="Montserrat SemiBold"/>
                        <a:sym typeface="Montserrat SemiBold"/>
                      </a:endParaRPr>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905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b="1" dirty="0">
                          <a:solidFill>
                            <a:schemeClr val="dk2"/>
                          </a:solidFill>
                          <a:latin typeface="Montserrat"/>
                          <a:ea typeface="Montserrat"/>
                          <a:cs typeface="Montserrat"/>
                          <a:sym typeface="Montserrat"/>
                        </a:rPr>
                        <a:t>84</a:t>
                      </a:r>
                      <a:r>
                        <a:rPr lang="en-GB" sz="1200" dirty="0">
                          <a:solidFill>
                            <a:schemeClr val="dk2"/>
                          </a:solidFill>
                          <a:latin typeface="Montserrat"/>
                          <a:ea typeface="Montserrat"/>
                          <a:cs typeface="Montserrat"/>
                          <a:sym typeface="Montserrat"/>
                        </a:rPr>
                        <a:t> [10.6%]</a:t>
                      </a:r>
                      <a:endParaRPr sz="1200" b="1" dirty="0">
                        <a:solidFill>
                          <a:schemeClr val="dk2"/>
                        </a:solidFill>
                        <a:latin typeface="Montserrat"/>
                        <a:ea typeface="Montserrat"/>
                        <a:cs typeface="Montserrat"/>
                        <a:sym typeface="Montserrat"/>
                      </a:endParaRPr>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905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98500">
                <a:tc>
                  <a:txBody>
                    <a:bodyPr/>
                    <a:lstStyle/>
                    <a:p>
                      <a:pPr marL="0" marR="0" lvl="0" indent="0" algn="l" rtl="0">
                        <a:spcBef>
                          <a:spcPts val="0"/>
                        </a:spcBef>
                        <a:spcAft>
                          <a:spcPts val="0"/>
                        </a:spcAft>
                        <a:buNone/>
                      </a:pPr>
                      <a:r>
                        <a:rPr lang="en-GB" sz="1200" dirty="0">
                          <a:solidFill>
                            <a:schemeClr val="dk2"/>
                          </a:solidFill>
                          <a:latin typeface="Montserrat SemiBold"/>
                          <a:ea typeface="Montserrat SemiBold"/>
                          <a:cs typeface="Montserrat SemiBold"/>
                          <a:sym typeface="Montserrat SemiBold"/>
                        </a:rPr>
                        <a:t>1 Year</a:t>
                      </a:r>
                      <a:endParaRPr sz="1200" dirty="0">
                        <a:solidFill>
                          <a:schemeClr val="dk2"/>
                        </a:solidFill>
                        <a:latin typeface="Montserrat SemiBold"/>
                        <a:ea typeface="Montserrat SemiBold"/>
                        <a:cs typeface="Montserrat SemiBold"/>
                        <a:sym typeface="Montserrat SemiBold"/>
                      </a:endParaRPr>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270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2"/>
                        </a:buClr>
                        <a:buSzPts val="600"/>
                        <a:buFont typeface="Montserrat"/>
                        <a:buNone/>
                      </a:pPr>
                      <a:r>
                        <a:rPr lang="en-GB" sz="1200" b="1" dirty="0">
                          <a:solidFill>
                            <a:schemeClr val="dk2"/>
                          </a:solidFill>
                          <a:latin typeface="Montserrat"/>
                          <a:ea typeface="Montserrat"/>
                          <a:cs typeface="Montserrat"/>
                          <a:sym typeface="Montserrat"/>
                        </a:rPr>
                        <a:t>20</a:t>
                      </a:r>
                      <a:r>
                        <a:rPr lang="en-GB" sz="1200" dirty="0">
                          <a:solidFill>
                            <a:schemeClr val="dk2"/>
                          </a:solidFill>
                          <a:latin typeface="Montserrat"/>
                          <a:ea typeface="Montserrat"/>
                          <a:cs typeface="Montserrat"/>
                          <a:sym typeface="Montserrat"/>
                        </a:rPr>
                        <a:t> [4.4%]</a:t>
                      </a:r>
                      <a:endParaRPr sz="1200" dirty="0"/>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270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98500">
                <a:tc>
                  <a:txBody>
                    <a:bodyPr/>
                    <a:lstStyle/>
                    <a:p>
                      <a:pPr marL="0" marR="0" lvl="0" indent="0" algn="l" rtl="0">
                        <a:spcBef>
                          <a:spcPts val="0"/>
                        </a:spcBef>
                        <a:spcAft>
                          <a:spcPts val="0"/>
                        </a:spcAft>
                        <a:buNone/>
                      </a:pPr>
                      <a:r>
                        <a:rPr lang="en-GB" sz="1200">
                          <a:solidFill>
                            <a:schemeClr val="dk2"/>
                          </a:solidFill>
                          <a:latin typeface="Montserrat SemiBold"/>
                          <a:ea typeface="Montserrat SemiBold"/>
                          <a:cs typeface="Montserrat SemiBold"/>
                          <a:sym typeface="Montserrat SemiBold"/>
                        </a:rPr>
                        <a:t>2 Years</a:t>
                      </a:r>
                      <a:endParaRPr sz="1200">
                        <a:solidFill>
                          <a:schemeClr val="dk2"/>
                        </a:solidFill>
                        <a:latin typeface="Montserrat SemiBold"/>
                        <a:ea typeface="Montserrat SemiBold"/>
                        <a:cs typeface="Montserrat SemiBold"/>
                        <a:sym typeface="Montserrat SemiBold"/>
                      </a:endParaRPr>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270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b="1" dirty="0">
                          <a:solidFill>
                            <a:schemeClr val="dk2"/>
                          </a:solidFill>
                          <a:latin typeface="Montserrat"/>
                          <a:ea typeface="Montserrat"/>
                          <a:cs typeface="Montserrat"/>
                          <a:sym typeface="Montserrat"/>
                        </a:rPr>
                        <a:t>12</a:t>
                      </a:r>
                      <a:r>
                        <a:rPr lang="en-GB" sz="1200" dirty="0">
                          <a:solidFill>
                            <a:schemeClr val="dk2"/>
                          </a:solidFill>
                          <a:latin typeface="Montserrat"/>
                          <a:ea typeface="Montserrat"/>
                          <a:cs typeface="Montserrat"/>
                          <a:sym typeface="Montserrat"/>
                        </a:rPr>
                        <a:t> [2.6%]</a:t>
                      </a:r>
                      <a:endParaRPr sz="1200" dirty="0">
                        <a:solidFill>
                          <a:schemeClr val="dk2"/>
                        </a:solidFill>
                        <a:latin typeface="Montserrat SemiBold"/>
                        <a:ea typeface="Montserrat SemiBold"/>
                        <a:cs typeface="Montserrat SemiBold"/>
                        <a:sym typeface="Montserrat SemiBold"/>
                      </a:endParaRPr>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270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98500">
                <a:tc>
                  <a:txBody>
                    <a:bodyPr/>
                    <a:lstStyle/>
                    <a:p>
                      <a:pPr marL="0" marR="0" lvl="0" indent="0" algn="l" rtl="0">
                        <a:spcBef>
                          <a:spcPts val="0"/>
                        </a:spcBef>
                        <a:spcAft>
                          <a:spcPts val="0"/>
                        </a:spcAft>
                        <a:buNone/>
                      </a:pPr>
                      <a:r>
                        <a:rPr lang="en-GB" sz="1200">
                          <a:solidFill>
                            <a:schemeClr val="dk2"/>
                          </a:solidFill>
                          <a:latin typeface="Montserrat SemiBold"/>
                          <a:ea typeface="Montserrat SemiBold"/>
                          <a:cs typeface="Montserrat SemiBold"/>
                          <a:sym typeface="Montserrat SemiBold"/>
                        </a:rPr>
                        <a:t>3 Years</a:t>
                      </a:r>
                      <a:endParaRPr sz="1200">
                        <a:solidFill>
                          <a:schemeClr val="dk2"/>
                        </a:solidFill>
                        <a:latin typeface="Montserrat SemiBold"/>
                        <a:ea typeface="Montserrat SemiBold"/>
                        <a:cs typeface="Montserrat SemiBold"/>
                        <a:sym typeface="Montserrat SemiBold"/>
                      </a:endParaRPr>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270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sz="1200" b="1" dirty="0">
                          <a:solidFill>
                            <a:schemeClr val="dk2"/>
                          </a:solidFill>
                          <a:latin typeface="Montserrat"/>
                          <a:ea typeface="Montserrat"/>
                          <a:cs typeface="Montserrat"/>
                          <a:sym typeface="Montserrat"/>
                        </a:rPr>
                        <a:t>17</a:t>
                      </a:r>
                      <a:r>
                        <a:rPr lang="en-GB" sz="1200" dirty="0">
                          <a:solidFill>
                            <a:schemeClr val="dk2"/>
                          </a:solidFill>
                          <a:latin typeface="Montserrat"/>
                          <a:ea typeface="Montserrat"/>
                          <a:cs typeface="Montserrat"/>
                          <a:sym typeface="Montserrat"/>
                        </a:rPr>
                        <a:t> [3.8%]</a:t>
                      </a:r>
                      <a:endParaRPr sz="1200" dirty="0">
                        <a:solidFill>
                          <a:schemeClr val="dk2"/>
                        </a:solidFill>
                        <a:latin typeface="Montserrat SemiBold"/>
                        <a:ea typeface="Montserrat SemiBold"/>
                        <a:cs typeface="Montserrat SemiBold"/>
                        <a:sym typeface="Montserrat SemiBold"/>
                      </a:endParaRPr>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270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98500">
                <a:tc>
                  <a:txBody>
                    <a:bodyPr/>
                    <a:lstStyle/>
                    <a:p>
                      <a:pPr marL="0" marR="0" lvl="0" indent="0" algn="l" rtl="0">
                        <a:spcBef>
                          <a:spcPts val="0"/>
                        </a:spcBef>
                        <a:spcAft>
                          <a:spcPts val="0"/>
                        </a:spcAft>
                        <a:buNone/>
                      </a:pPr>
                      <a:r>
                        <a:rPr lang="en-GB" sz="1200">
                          <a:solidFill>
                            <a:schemeClr val="dk2"/>
                          </a:solidFill>
                          <a:latin typeface="Montserrat SemiBold"/>
                          <a:ea typeface="Montserrat SemiBold"/>
                          <a:cs typeface="Montserrat SemiBold"/>
                          <a:sym typeface="Montserrat SemiBold"/>
                        </a:rPr>
                        <a:t>4 Years</a:t>
                      </a:r>
                      <a:endParaRPr sz="1200">
                        <a:solidFill>
                          <a:schemeClr val="dk2"/>
                        </a:solidFill>
                        <a:latin typeface="Montserrat SemiBold"/>
                        <a:ea typeface="Montserrat SemiBold"/>
                        <a:cs typeface="Montserrat SemiBold"/>
                        <a:sym typeface="Montserrat SemiBold"/>
                      </a:endParaRPr>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270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sz="1200" b="1" dirty="0">
                          <a:solidFill>
                            <a:schemeClr val="dk2"/>
                          </a:solidFill>
                          <a:latin typeface="Montserrat"/>
                          <a:ea typeface="Montserrat"/>
                          <a:cs typeface="Montserrat"/>
                          <a:sym typeface="Montserrat"/>
                        </a:rPr>
                        <a:t>269</a:t>
                      </a:r>
                      <a:r>
                        <a:rPr lang="en-GB" sz="1200" dirty="0">
                          <a:solidFill>
                            <a:schemeClr val="dk2"/>
                          </a:solidFill>
                          <a:latin typeface="Montserrat"/>
                          <a:ea typeface="Montserrat"/>
                          <a:cs typeface="Montserrat"/>
                          <a:sym typeface="Montserrat"/>
                        </a:rPr>
                        <a:t> [59.4%]</a:t>
                      </a:r>
                      <a:endParaRPr sz="1200" dirty="0">
                        <a:solidFill>
                          <a:schemeClr val="dk2"/>
                        </a:solidFill>
                        <a:latin typeface="Montserrat SemiBold"/>
                        <a:ea typeface="Montserrat SemiBold"/>
                        <a:cs typeface="Montserrat SemiBold"/>
                        <a:sym typeface="Montserrat SemiBold"/>
                      </a:endParaRPr>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270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18992">
                <a:tc>
                  <a:txBody>
                    <a:bodyPr/>
                    <a:lstStyle/>
                    <a:p>
                      <a:pPr marL="0" marR="0" lvl="0" indent="0" algn="l" rtl="0">
                        <a:spcBef>
                          <a:spcPts val="0"/>
                        </a:spcBef>
                        <a:spcAft>
                          <a:spcPts val="0"/>
                        </a:spcAft>
                        <a:buNone/>
                      </a:pPr>
                      <a:r>
                        <a:rPr lang="en-GB" sz="1200">
                          <a:solidFill>
                            <a:schemeClr val="dk2"/>
                          </a:solidFill>
                          <a:latin typeface="Montserrat SemiBold"/>
                          <a:ea typeface="Montserrat SemiBold"/>
                          <a:cs typeface="Montserrat SemiBold"/>
                          <a:sym typeface="Montserrat SemiBold"/>
                        </a:rPr>
                        <a:t>5 Years and more</a:t>
                      </a:r>
                      <a:endParaRPr sz="1200">
                        <a:solidFill>
                          <a:schemeClr val="dk2"/>
                        </a:solidFill>
                        <a:latin typeface="Montserrat SemiBold"/>
                        <a:ea typeface="Montserrat SemiBold"/>
                        <a:cs typeface="Montserrat SemiBold"/>
                        <a:sym typeface="Montserrat SemiBold"/>
                      </a:endParaRPr>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270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sz="1200" b="1" dirty="0">
                          <a:solidFill>
                            <a:schemeClr val="dk2"/>
                          </a:solidFill>
                          <a:latin typeface="Montserrat"/>
                          <a:ea typeface="Montserrat"/>
                          <a:cs typeface="Montserrat"/>
                          <a:sym typeface="Montserrat"/>
                        </a:rPr>
                        <a:t>87</a:t>
                      </a:r>
                      <a:r>
                        <a:rPr lang="en-GB" sz="1200" dirty="0">
                          <a:solidFill>
                            <a:schemeClr val="dk2"/>
                          </a:solidFill>
                          <a:latin typeface="Montserrat"/>
                          <a:ea typeface="Montserrat"/>
                          <a:cs typeface="Montserrat"/>
                          <a:sym typeface="Montserrat"/>
                        </a:rPr>
                        <a:t> [19.2%]</a:t>
                      </a:r>
                      <a:endParaRPr sz="1200" dirty="0">
                        <a:solidFill>
                          <a:schemeClr val="dk2"/>
                        </a:solidFill>
                        <a:latin typeface="Montserrat SemiBold"/>
                        <a:ea typeface="Montserrat SemiBold"/>
                        <a:cs typeface="Montserrat SemiBold"/>
                        <a:sym typeface="Montserrat SemiBold"/>
                      </a:endParaRPr>
                    </a:p>
                  </a:txBody>
                  <a:tcPr marL="240000" marR="240000" marT="9600" marB="0" anchor="ctr">
                    <a:lnL w="12700" cap="flat" cmpd="sng">
                      <a:solidFill>
                        <a:srgbClr val="EFEFEF"/>
                      </a:solidFill>
                      <a:prstDash val="solid"/>
                      <a:round/>
                      <a:headEnd type="none" w="sm" len="sm"/>
                      <a:tailEnd type="none" w="sm" len="sm"/>
                    </a:lnL>
                    <a:lnR w="12700" cap="flat" cmpd="sng">
                      <a:solidFill>
                        <a:srgbClr val="EFEFEF"/>
                      </a:solidFill>
                      <a:prstDash val="solid"/>
                      <a:round/>
                      <a:headEnd type="none" w="sm" len="sm"/>
                      <a:tailEnd type="none" w="sm" len="sm"/>
                    </a:lnR>
                    <a:lnT w="12700" cap="flat" cmpd="sng">
                      <a:solidFill>
                        <a:srgbClr val="EFEFEF"/>
                      </a:solidFill>
                      <a:prstDash val="solid"/>
                      <a:round/>
                      <a:headEnd type="none" w="sm" len="sm"/>
                      <a:tailEnd type="none" w="sm" len="sm"/>
                    </a:lnT>
                    <a:lnB w="12700"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3" name="object 6">
            <a:extLst>
              <a:ext uri="{FF2B5EF4-FFF2-40B4-BE49-F238E27FC236}">
                <a16:creationId xmlns:a16="http://schemas.microsoft.com/office/drawing/2014/main" id="{148A22AF-2056-0ACB-349D-5B7E0F21E652}"/>
              </a:ext>
            </a:extLst>
          </p:cNvPr>
          <p:cNvSpPr txBox="1"/>
          <p:nvPr/>
        </p:nvSpPr>
        <p:spPr>
          <a:xfrm>
            <a:off x="698320" y="6023047"/>
            <a:ext cx="5792170" cy="151323"/>
          </a:xfrm>
          <a:prstGeom prst="rect">
            <a:avLst/>
          </a:prstGeom>
        </p:spPr>
        <p:txBody>
          <a:bodyPr vert="horz" wrap="square" lIns="0" tIns="12700" rIns="0" bIns="0" rtlCol="0">
            <a:spAutoFit/>
          </a:bodyPr>
          <a:lstStyle/>
          <a:p>
            <a:pPr marL="38100">
              <a:lnSpc>
                <a:spcPct val="100000"/>
              </a:lnSpc>
              <a:spcBef>
                <a:spcPts val="100"/>
              </a:spcBef>
            </a:pPr>
            <a:r>
              <a:rPr lang="en-AU" sz="800" i="1" baseline="27777" dirty="0">
                <a:solidFill>
                  <a:schemeClr val="tx1">
                    <a:lumMod val="75000"/>
                    <a:lumOff val="25000"/>
                  </a:schemeClr>
                </a:solidFill>
                <a:latin typeface="Montserrat" pitchFamily="2" charset="77"/>
                <a:cs typeface="Calibri"/>
              </a:rPr>
              <a:t>1</a:t>
            </a:r>
            <a:r>
              <a:rPr lang="en-AU" sz="800" i="1" spc="142" baseline="27777" dirty="0">
                <a:solidFill>
                  <a:schemeClr val="tx1">
                    <a:lumMod val="75000"/>
                    <a:lumOff val="25000"/>
                  </a:schemeClr>
                </a:solidFill>
                <a:latin typeface="Montserrat" pitchFamily="2" charset="77"/>
                <a:cs typeface="Calibri"/>
              </a:rPr>
              <a:t> </a:t>
            </a:r>
            <a:r>
              <a:rPr lang="en-AU" sz="900" i="1" dirty="0">
                <a:solidFill>
                  <a:schemeClr val="tx1">
                    <a:lumMod val="75000"/>
                    <a:lumOff val="25000"/>
                  </a:schemeClr>
                </a:solidFill>
                <a:latin typeface="Montserrat" pitchFamily="2" charset="77"/>
                <a:cs typeface="Calibri"/>
              </a:rPr>
              <a:t>Surveys</a:t>
            </a:r>
            <a:r>
              <a:rPr lang="en-AU" sz="900" i="1" spc="-25" dirty="0">
                <a:solidFill>
                  <a:schemeClr val="tx1">
                    <a:lumMod val="75000"/>
                    <a:lumOff val="25000"/>
                  </a:schemeClr>
                </a:solidFill>
                <a:latin typeface="Montserrat" pitchFamily="2" charset="77"/>
                <a:cs typeface="Calibri"/>
              </a:rPr>
              <a:t> </a:t>
            </a:r>
            <a:r>
              <a:rPr lang="en-AU" sz="900" i="1" dirty="0">
                <a:solidFill>
                  <a:schemeClr val="tx1">
                    <a:lumMod val="75000"/>
                    <a:lumOff val="25000"/>
                  </a:schemeClr>
                </a:solidFill>
                <a:latin typeface="Montserrat" pitchFamily="2" charset="77"/>
                <a:cs typeface="Calibri"/>
              </a:rPr>
              <a:t>conducted</a:t>
            </a:r>
            <a:r>
              <a:rPr lang="en-AU" sz="900" i="1" spc="-35" dirty="0">
                <a:solidFill>
                  <a:schemeClr val="tx1">
                    <a:lumMod val="75000"/>
                    <a:lumOff val="25000"/>
                  </a:schemeClr>
                </a:solidFill>
                <a:latin typeface="Montserrat" pitchFamily="2" charset="77"/>
                <a:cs typeface="Calibri"/>
              </a:rPr>
              <a:t> </a:t>
            </a:r>
            <a:r>
              <a:rPr lang="en-US" sz="900" i="1" spc="-35" dirty="0">
                <a:solidFill>
                  <a:schemeClr val="tx1">
                    <a:lumMod val="75000"/>
                    <a:lumOff val="25000"/>
                  </a:schemeClr>
                </a:solidFill>
                <a:latin typeface="Montserrat" pitchFamily="2" charset="77"/>
                <a:cs typeface="Calibri"/>
              </a:rPr>
              <a:t>17</a:t>
            </a:r>
            <a:r>
              <a:rPr lang="en-US" sz="900" i="1" spc="-35" baseline="30000" dirty="0">
                <a:solidFill>
                  <a:schemeClr val="tx1">
                    <a:lumMod val="75000"/>
                    <a:lumOff val="25000"/>
                  </a:schemeClr>
                </a:solidFill>
                <a:latin typeface="Montserrat" pitchFamily="2" charset="77"/>
                <a:cs typeface="Calibri"/>
              </a:rPr>
              <a:t>th</a:t>
            </a:r>
            <a:r>
              <a:rPr lang="en-US" sz="900" i="1" spc="-35" dirty="0">
                <a:solidFill>
                  <a:schemeClr val="tx1">
                    <a:lumMod val="75000"/>
                    <a:lumOff val="25000"/>
                  </a:schemeClr>
                </a:solidFill>
                <a:latin typeface="Montserrat" pitchFamily="2" charset="77"/>
                <a:cs typeface="Calibri"/>
              </a:rPr>
              <a:t> Nov to 21</a:t>
            </a:r>
            <a:r>
              <a:rPr lang="en-US" sz="900" i="1" spc="-35" baseline="30000" dirty="0">
                <a:solidFill>
                  <a:schemeClr val="tx1">
                    <a:lumMod val="75000"/>
                    <a:lumOff val="25000"/>
                  </a:schemeClr>
                </a:solidFill>
                <a:latin typeface="Montserrat" pitchFamily="2" charset="77"/>
                <a:cs typeface="Calibri"/>
              </a:rPr>
              <a:t>st</a:t>
            </a:r>
            <a:r>
              <a:rPr lang="en-US" sz="900" i="1" spc="-35" dirty="0">
                <a:solidFill>
                  <a:schemeClr val="tx1">
                    <a:lumMod val="75000"/>
                    <a:lumOff val="25000"/>
                  </a:schemeClr>
                </a:solidFill>
                <a:latin typeface="Montserrat" pitchFamily="2" charset="77"/>
                <a:cs typeface="Calibri"/>
              </a:rPr>
              <a:t> Dec 2025</a:t>
            </a:r>
            <a:r>
              <a:rPr lang="en-AU" sz="900" i="1" dirty="0">
                <a:solidFill>
                  <a:schemeClr val="tx1">
                    <a:lumMod val="75000"/>
                    <a:lumOff val="25000"/>
                  </a:schemeClr>
                </a:solidFill>
                <a:latin typeface="Montserrat" pitchFamily="2" charset="77"/>
                <a:cs typeface="Calibri"/>
              </a:rPr>
              <a:t>,</a:t>
            </a:r>
            <a:r>
              <a:rPr lang="en-AU" sz="900" i="1" spc="-5" dirty="0">
                <a:solidFill>
                  <a:schemeClr val="tx1">
                    <a:lumMod val="75000"/>
                    <a:lumOff val="25000"/>
                  </a:schemeClr>
                </a:solidFill>
                <a:latin typeface="Montserrat" pitchFamily="2" charset="77"/>
                <a:cs typeface="Calibri"/>
              </a:rPr>
              <a:t> </a:t>
            </a:r>
            <a:r>
              <a:rPr lang="en-AU" sz="900" i="1" spc="-20" dirty="0">
                <a:solidFill>
                  <a:schemeClr val="tx1">
                    <a:lumMod val="75000"/>
                    <a:lumOff val="25000"/>
                  </a:schemeClr>
                </a:solidFill>
                <a:latin typeface="Montserrat" pitchFamily="2" charset="77"/>
                <a:cs typeface="Calibri"/>
              </a:rPr>
              <a:t>n=45</a:t>
            </a:r>
            <a:r>
              <a:rPr lang="en-US" sz="900" i="1" spc="-20" dirty="0">
                <a:solidFill>
                  <a:schemeClr val="tx1">
                    <a:lumMod val="75000"/>
                    <a:lumOff val="25000"/>
                  </a:schemeClr>
                </a:solidFill>
                <a:latin typeface="Montserrat" pitchFamily="2" charset="77"/>
                <a:cs typeface="Calibri"/>
              </a:rPr>
              <a:t>3</a:t>
            </a:r>
            <a:endParaRPr lang="en-AU" sz="900" i="1" dirty="0">
              <a:solidFill>
                <a:schemeClr val="tx1">
                  <a:lumMod val="75000"/>
                  <a:lumOff val="25000"/>
                </a:schemeClr>
              </a:solidFill>
              <a:latin typeface="Montserrat" pitchFamily="2" charset="77"/>
              <a:cs typeface="Calibri"/>
            </a:endParaRPr>
          </a:p>
        </p:txBody>
      </p:sp>
      <p:pic>
        <p:nvPicPr>
          <p:cNvPr id="333" name="Google Shape;333;p29" descr="Map of Australia divided into States and Territories showing the number &amp; percentage of survey responses. WA with 41 responses or 9.1%, NT with 5 responses or 1.1%, SA with 32 responses or 7.1%, QLD with 116 responses or 25.6%, NSW/ ACT with 149 responses or 32.9%, VIC with 100 responses or 22.1%, TAS with 10 responses or 2.2%."/>
          <p:cNvPicPr preferRelativeResize="0"/>
          <p:nvPr/>
        </p:nvPicPr>
        <p:blipFill rotWithShape="1">
          <a:blip r:embed="rId3">
            <a:alphaModFix/>
          </a:blip>
          <a:srcRect/>
          <a:stretch/>
        </p:blipFill>
        <p:spPr>
          <a:xfrm>
            <a:off x="6978567" y="1622271"/>
            <a:ext cx="4199967" cy="3675957"/>
          </a:xfrm>
          <a:prstGeom prst="rect">
            <a:avLst/>
          </a:prstGeom>
          <a:noFill/>
          <a:ln>
            <a:noFill/>
          </a:ln>
        </p:spPr>
      </p:pic>
      <p:sp>
        <p:nvSpPr>
          <p:cNvPr id="334" name="Google Shape;334;p29"/>
          <p:cNvSpPr txBox="1"/>
          <p:nvPr/>
        </p:nvSpPr>
        <p:spPr>
          <a:xfrm>
            <a:off x="7410167" y="3073104"/>
            <a:ext cx="945600" cy="342000"/>
          </a:xfrm>
          <a:prstGeom prst="rect">
            <a:avLst/>
          </a:prstGeom>
          <a:noFill/>
          <a:ln>
            <a:noFill/>
          </a:ln>
        </p:spPr>
        <p:txBody>
          <a:bodyPr spcFirstLastPara="1" wrap="square" lIns="0" tIns="13333"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6933" marR="0" lvl="0" indent="0" algn="ctr" rtl="0">
              <a:lnSpc>
                <a:spcPct val="100000"/>
              </a:lnSpc>
              <a:spcBef>
                <a:spcPts val="0"/>
              </a:spcBef>
              <a:spcAft>
                <a:spcPts val="0"/>
              </a:spcAft>
              <a:buNone/>
            </a:pPr>
            <a:r>
              <a:rPr lang="en-GB" sz="1200" b="1" dirty="0">
                <a:solidFill>
                  <a:srgbClr val="244061"/>
                </a:solidFill>
                <a:latin typeface="Montserrat"/>
                <a:ea typeface="Montserrat"/>
                <a:cs typeface="Montserrat"/>
                <a:sym typeface="Montserrat"/>
              </a:rPr>
              <a:t>WA 9.1% </a:t>
            </a:r>
            <a:br>
              <a:rPr lang="en-GB" sz="1200" b="1" dirty="0">
                <a:solidFill>
                  <a:srgbClr val="244061"/>
                </a:solidFill>
                <a:latin typeface="Montserrat"/>
                <a:ea typeface="Montserrat"/>
                <a:cs typeface="Montserrat"/>
                <a:sym typeface="Montserrat"/>
              </a:rPr>
            </a:br>
            <a:r>
              <a:rPr lang="en-GB" sz="933" b="1" dirty="0">
                <a:solidFill>
                  <a:srgbClr val="244061"/>
                </a:solidFill>
                <a:latin typeface="Montserrat"/>
                <a:ea typeface="Montserrat"/>
                <a:cs typeface="Montserrat"/>
                <a:sym typeface="Montserrat"/>
              </a:rPr>
              <a:t>[41]</a:t>
            </a:r>
            <a:endParaRPr sz="1467" b="1" dirty="0">
              <a:solidFill>
                <a:srgbClr val="244061"/>
              </a:solidFill>
              <a:latin typeface="Montserrat"/>
              <a:ea typeface="Montserrat"/>
              <a:cs typeface="Montserrat"/>
              <a:sym typeface="Montserrat"/>
            </a:endParaRPr>
          </a:p>
        </p:txBody>
      </p:sp>
      <p:sp>
        <p:nvSpPr>
          <p:cNvPr id="335" name="Google Shape;335;p29"/>
          <p:cNvSpPr txBox="1"/>
          <p:nvPr/>
        </p:nvSpPr>
        <p:spPr>
          <a:xfrm>
            <a:off x="8605749" y="2457553"/>
            <a:ext cx="945600" cy="342000"/>
          </a:xfrm>
          <a:prstGeom prst="rect">
            <a:avLst/>
          </a:prstGeom>
          <a:noFill/>
          <a:ln>
            <a:noFill/>
          </a:ln>
        </p:spPr>
        <p:txBody>
          <a:bodyPr spcFirstLastPara="1" wrap="square" lIns="0" tIns="13333"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6933" marR="0" lvl="0" indent="0" algn="ctr" rtl="0">
              <a:lnSpc>
                <a:spcPct val="100000"/>
              </a:lnSpc>
              <a:spcBef>
                <a:spcPts val="0"/>
              </a:spcBef>
              <a:spcAft>
                <a:spcPts val="0"/>
              </a:spcAft>
              <a:buNone/>
            </a:pPr>
            <a:r>
              <a:rPr lang="en-GB" sz="1200" b="1" dirty="0">
                <a:solidFill>
                  <a:srgbClr val="244061"/>
                </a:solidFill>
                <a:latin typeface="Montserrat"/>
                <a:ea typeface="Montserrat"/>
                <a:cs typeface="Montserrat"/>
                <a:sym typeface="Montserrat"/>
              </a:rPr>
              <a:t>NT 1.1%</a:t>
            </a:r>
            <a:r>
              <a:rPr lang="en-GB" sz="933" b="1" dirty="0">
                <a:solidFill>
                  <a:srgbClr val="244061"/>
                </a:solidFill>
                <a:latin typeface="Montserrat"/>
                <a:ea typeface="Montserrat"/>
                <a:cs typeface="Montserrat"/>
                <a:sym typeface="Montserrat"/>
              </a:rPr>
              <a:t> </a:t>
            </a:r>
            <a:br>
              <a:rPr lang="en-GB" sz="933" b="1" dirty="0">
                <a:solidFill>
                  <a:srgbClr val="244061"/>
                </a:solidFill>
                <a:latin typeface="Montserrat"/>
                <a:ea typeface="Montserrat"/>
                <a:cs typeface="Montserrat"/>
                <a:sym typeface="Montserrat"/>
              </a:rPr>
            </a:br>
            <a:r>
              <a:rPr lang="en-GB" sz="933" b="1" dirty="0">
                <a:solidFill>
                  <a:srgbClr val="244061"/>
                </a:solidFill>
                <a:latin typeface="Montserrat"/>
                <a:ea typeface="Montserrat"/>
                <a:cs typeface="Montserrat"/>
                <a:sym typeface="Montserrat"/>
              </a:rPr>
              <a:t>[5]</a:t>
            </a:r>
            <a:endParaRPr sz="1467" b="1" dirty="0">
              <a:solidFill>
                <a:srgbClr val="244061"/>
              </a:solidFill>
              <a:latin typeface="Montserrat"/>
              <a:ea typeface="Montserrat"/>
              <a:cs typeface="Montserrat"/>
              <a:sym typeface="Montserrat"/>
            </a:endParaRPr>
          </a:p>
        </p:txBody>
      </p:sp>
      <p:sp>
        <p:nvSpPr>
          <p:cNvPr id="336" name="Google Shape;336;p29"/>
          <p:cNvSpPr txBox="1"/>
          <p:nvPr/>
        </p:nvSpPr>
        <p:spPr>
          <a:xfrm>
            <a:off x="9727267" y="2835004"/>
            <a:ext cx="1101600" cy="342000"/>
          </a:xfrm>
          <a:prstGeom prst="rect">
            <a:avLst/>
          </a:prstGeom>
          <a:noFill/>
          <a:ln>
            <a:noFill/>
          </a:ln>
        </p:spPr>
        <p:txBody>
          <a:bodyPr spcFirstLastPara="1" wrap="square" lIns="0" tIns="13333"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6933" marR="0" lvl="0" indent="0" algn="ctr" rtl="0">
              <a:lnSpc>
                <a:spcPct val="100000"/>
              </a:lnSpc>
              <a:spcBef>
                <a:spcPts val="0"/>
              </a:spcBef>
              <a:spcAft>
                <a:spcPts val="0"/>
              </a:spcAft>
              <a:buNone/>
            </a:pPr>
            <a:r>
              <a:rPr lang="en-GB" sz="1200" b="1" dirty="0">
                <a:solidFill>
                  <a:srgbClr val="244061"/>
                </a:solidFill>
                <a:latin typeface="Montserrat"/>
                <a:ea typeface="Montserrat"/>
                <a:cs typeface="Montserrat"/>
                <a:sym typeface="Montserrat"/>
              </a:rPr>
              <a:t>QLD 25.6% </a:t>
            </a:r>
            <a:br>
              <a:rPr lang="en-GB" sz="1200" b="1" dirty="0">
                <a:solidFill>
                  <a:srgbClr val="244061"/>
                </a:solidFill>
                <a:latin typeface="Montserrat"/>
                <a:ea typeface="Montserrat"/>
                <a:cs typeface="Montserrat"/>
                <a:sym typeface="Montserrat"/>
              </a:rPr>
            </a:br>
            <a:r>
              <a:rPr lang="en-GB" sz="933" b="1" dirty="0">
                <a:solidFill>
                  <a:srgbClr val="244061"/>
                </a:solidFill>
                <a:latin typeface="Montserrat"/>
                <a:ea typeface="Montserrat"/>
                <a:cs typeface="Montserrat"/>
                <a:sym typeface="Montserrat"/>
              </a:rPr>
              <a:t>[116]</a:t>
            </a:r>
            <a:endParaRPr sz="1467" b="1" dirty="0">
              <a:solidFill>
                <a:srgbClr val="244061"/>
              </a:solidFill>
              <a:latin typeface="Montserrat"/>
              <a:ea typeface="Montserrat"/>
              <a:cs typeface="Montserrat"/>
              <a:sym typeface="Montserrat"/>
            </a:endParaRPr>
          </a:p>
        </p:txBody>
      </p:sp>
      <p:sp>
        <p:nvSpPr>
          <p:cNvPr id="337" name="Google Shape;337;p29"/>
          <p:cNvSpPr txBox="1"/>
          <p:nvPr/>
        </p:nvSpPr>
        <p:spPr>
          <a:xfrm>
            <a:off x="8781667" y="3415087"/>
            <a:ext cx="945600" cy="342000"/>
          </a:xfrm>
          <a:prstGeom prst="rect">
            <a:avLst/>
          </a:prstGeom>
          <a:noFill/>
          <a:ln>
            <a:noFill/>
          </a:ln>
        </p:spPr>
        <p:txBody>
          <a:bodyPr spcFirstLastPara="1" wrap="square" lIns="0" tIns="13333"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6933" marR="0" lvl="0" indent="0" algn="ctr" rtl="0">
              <a:lnSpc>
                <a:spcPct val="100000"/>
              </a:lnSpc>
              <a:spcBef>
                <a:spcPts val="0"/>
              </a:spcBef>
              <a:spcAft>
                <a:spcPts val="0"/>
              </a:spcAft>
              <a:buNone/>
            </a:pPr>
            <a:r>
              <a:rPr lang="en-GB" sz="1200" b="1" dirty="0">
                <a:solidFill>
                  <a:srgbClr val="244061"/>
                </a:solidFill>
                <a:latin typeface="Montserrat"/>
                <a:ea typeface="Montserrat"/>
                <a:cs typeface="Montserrat"/>
                <a:sym typeface="Montserrat"/>
              </a:rPr>
              <a:t>SA 7.1% </a:t>
            </a:r>
            <a:br>
              <a:rPr lang="en-GB" sz="933" b="1" dirty="0">
                <a:solidFill>
                  <a:srgbClr val="244061"/>
                </a:solidFill>
                <a:latin typeface="Montserrat"/>
                <a:ea typeface="Montserrat"/>
                <a:cs typeface="Montserrat"/>
                <a:sym typeface="Montserrat"/>
              </a:rPr>
            </a:br>
            <a:r>
              <a:rPr lang="en-GB" sz="933" b="1" dirty="0">
                <a:solidFill>
                  <a:srgbClr val="244061"/>
                </a:solidFill>
                <a:latin typeface="Montserrat"/>
                <a:ea typeface="Montserrat"/>
                <a:cs typeface="Montserrat"/>
                <a:sym typeface="Montserrat"/>
              </a:rPr>
              <a:t>[32]</a:t>
            </a:r>
            <a:endParaRPr sz="1467" b="1" dirty="0">
              <a:solidFill>
                <a:srgbClr val="244061"/>
              </a:solidFill>
              <a:latin typeface="Montserrat"/>
              <a:ea typeface="Montserrat"/>
              <a:cs typeface="Montserrat"/>
              <a:sym typeface="Montserrat"/>
            </a:endParaRPr>
          </a:p>
        </p:txBody>
      </p:sp>
      <p:sp>
        <p:nvSpPr>
          <p:cNvPr id="338" name="Google Shape;338;p29"/>
          <p:cNvSpPr txBox="1"/>
          <p:nvPr/>
        </p:nvSpPr>
        <p:spPr>
          <a:xfrm>
            <a:off x="10410833" y="3921904"/>
            <a:ext cx="1406400" cy="342000"/>
          </a:xfrm>
          <a:prstGeom prst="rect">
            <a:avLst/>
          </a:prstGeom>
          <a:noFill/>
          <a:ln>
            <a:noFill/>
          </a:ln>
        </p:spPr>
        <p:txBody>
          <a:bodyPr spcFirstLastPara="1" wrap="square" lIns="0" tIns="13333"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6933" marR="0" lvl="0" indent="0" algn="ctr" rtl="0">
              <a:lnSpc>
                <a:spcPct val="100000"/>
              </a:lnSpc>
              <a:spcBef>
                <a:spcPts val="0"/>
              </a:spcBef>
              <a:spcAft>
                <a:spcPts val="0"/>
              </a:spcAft>
              <a:buNone/>
            </a:pPr>
            <a:r>
              <a:rPr lang="en-GB" sz="1200" b="1" dirty="0">
                <a:solidFill>
                  <a:srgbClr val="244061"/>
                </a:solidFill>
                <a:latin typeface="Montserrat"/>
                <a:ea typeface="Montserrat"/>
                <a:cs typeface="Montserrat"/>
                <a:sym typeface="Montserrat"/>
              </a:rPr>
              <a:t>NSW/ACT 32.9% </a:t>
            </a:r>
            <a:br>
              <a:rPr lang="en-GB" sz="1200" b="1" dirty="0">
                <a:solidFill>
                  <a:srgbClr val="244061"/>
                </a:solidFill>
                <a:latin typeface="Montserrat"/>
                <a:ea typeface="Montserrat"/>
                <a:cs typeface="Montserrat"/>
                <a:sym typeface="Montserrat"/>
              </a:rPr>
            </a:br>
            <a:r>
              <a:rPr lang="en-GB" sz="933" b="1" dirty="0">
                <a:solidFill>
                  <a:srgbClr val="244061"/>
                </a:solidFill>
                <a:latin typeface="Montserrat"/>
                <a:ea typeface="Montserrat"/>
                <a:cs typeface="Montserrat"/>
                <a:sym typeface="Montserrat"/>
              </a:rPr>
              <a:t>[149]</a:t>
            </a:r>
            <a:endParaRPr sz="1467" b="1" dirty="0">
              <a:solidFill>
                <a:srgbClr val="244061"/>
              </a:solidFill>
              <a:latin typeface="Montserrat"/>
              <a:ea typeface="Montserrat"/>
              <a:cs typeface="Montserrat"/>
              <a:sym typeface="Montserrat"/>
            </a:endParaRPr>
          </a:p>
        </p:txBody>
      </p:sp>
      <p:sp>
        <p:nvSpPr>
          <p:cNvPr id="339" name="Google Shape;339;p29"/>
          <p:cNvSpPr txBox="1"/>
          <p:nvPr/>
        </p:nvSpPr>
        <p:spPr>
          <a:xfrm>
            <a:off x="9066800" y="4473104"/>
            <a:ext cx="1406400" cy="342000"/>
          </a:xfrm>
          <a:prstGeom prst="rect">
            <a:avLst/>
          </a:prstGeom>
          <a:noFill/>
          <a:ln>
            <a:noFill/>
          </a:ln>
        </p:spPr>
        <p:txBody>
          <a:bodyPr spcFirstLastPara="1" wrap="square" lIns="0" tIns="13333"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6933" marR="0" lvl="0" indent="0" algn="ctr" rtl="0">
              <a:lnSpc>
                <a:spcPct val="100000"/>
              </a:lnSpc>
              <a:spcBef>
                <a:spcPts val="0"/>
              </a:spcBef>
              <a:spcAft>
                <a:spcPts val="0"/>
              </a:spcAft>
              <a:buNone/>
            </a:pPr>
            <a:r>
              <a:rPr lang="en-GB" sz="1200" b="1" dirty="0">
                <a:solidFill>
                  <a:srgbClr val="244061"/>
                </a:solidFill>
                <a:latin typeface="Montserrat"/>
                <a:ea typeface="Montserrat"/>
                <a:cs typeface="Montserrat"/>
                <a:sym typeface="Montserrat"/>
              </a:rPr>
              <a:t>VIC 22.1% </a:t>
            </a:r>
            <a:br>
              <a:rPr lang="en-GB" sz="1200" b="1" dirty="0">
                <a:solidFill>
                  <a:srgbClr val="244061"/>
                </a:solidFill>
                <a:latin typeface="Montserrat"/>
                <a:ea typeface="Montserrat"/>
                <a:cs typeface="Montserrat"/>
                <a:sym typeface="Montserrat"/>
              </a:rPr>
            </a:br>
            <a:r>
              <a:rPr lang="en-GB" sz="933" b="1" dirty="0">
                <a:solidFill>
                  <a:srgbClr val="244061"/>
                </a:solidFill>
                <a:latin typeface="Montserrat"/>
                <a:ea typeface="Montserrat"/>
                <a:cs typeface="Montserrat"/>
                <a:sym typeface="Montserrat"/>
              </a:rPr>
              <a:t>[100]</a:t>
            </a:r>
            <a:endParaRPr sz="1467" b="1" dirty="0">
              <a:solidFill>
                <a:srgbClr val="244061"/>
              </a:solidFill>
              <a:latin typeface="Montserrat"/>
              <a:ea typeface="Montserrat"/>
              <a:cs typeface="Montserrat"/>
              <a:sym typeface="Montserrat"/>
            </a:endParaRPr>
          </a:p>
        </p:txBody>
      </p:sp>
      <p:sp>
        <p:nvSpPr>
          <p:cNvPr id="340" name="Google Shape;340;p29"/>
          <p:cNvSpPr txBox="1"/>
          <p:nvPr/>
        </p:nvSpPr>
        <p:spPr>
          <a:xfrm>
            <a:off x="9602100" y="5394771"/>
            <a:ext cx="1406400" cy="342000"/>
          </a:xfrm>
          <a:prstGeom prst="rect">
            <a:avLst/>
          </a:prstGeom>
          <a:noFill/>
          <a:ln>
            <a:noFill/>
          </a:ln>
        </p:spPr>
        <p:txBody>
          <a:bodyPr spcFirstLastPara="1" wrap="square" lIns="0" tIns="13333"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6933" marR="0" lvl="0" indent="0" algn="ctr" rtl="0">
              <a:lnSpc>
                <a:spcPct val="100000"/>
              </a:lnSpc>
              <a:spcBef>
                <a:spcPts val="0"/>
              </a:spcBef>
              <a:spcAft>
                <a:spcPts val="0"/>
              </a:spcAft>
              <a:buNone/>
            </a:pPr>
            <a:r>
              <a:rPr lang="en-GB" sz="1200" b="1" dirty="0">
                <a:solidFill>
                  <a:schemeClr val="accent1"/>
                </a:solidFill>
                <a:latin typeface="Montserrat"/>
                <a:ea typeface="Montserrat"/>
                <a:cs typeface="Montserrat"/>
                <a:sym typeface="Montserrat"/>
              </a:rPr>
              <a:t>TAS 2.2% </a:t>
            </a:r>
            <a:br>
              <a:rPr lang="en-GB" sz="1200" b="1" dirty="0">
                <a:solidFill>
                  <a:schemeClr val="accent1"/>
                </a:solidFill>
                <a:latin typeface="Montserrat"/>
                <a:ea typeface="Montserrat"/>
                <a:cs typeface="Montserrat"/>
                <a:sym typeface="Montserrat"/>
              </a:rPr>
            </a:br>
            <a:r>
              <a:rPr lang="en-GB" sz="933" b="1" dirty="0">
                <a:solidFill>
                  <a:schemeClr val="accent1"/>
                </a:solidFill>
                <a:latin typeface="Montserrat"/>
                <a:ea typeface="Montserrat"/>
                <a:cs typeface="Montserrat"/>
                <a:sym typeface="Montserrat"/>
              </a:rPr>
              <a:t>[10]</a:t>
            </a:r>
            <a:endParaRPr sz="1467" b="1" dirty="0">
              <a:solidFill>
                <a:schemeClr val="accent1"/>
              </a:solidFill>
              <a:latin typeface="Montserrat"/>
              <a:ea typeface="Montserrat"/>
              <a:cs typeface="Montserrat"/>
              <a:sym typeface="Montserrat"/>
            </a:endParaRPr>
          </a:p>
        </p:txBody>
      </p:sp>
      <p:sp>
        <p:nvSpPr>
          <p:cNvPr id="2" name="Google Shape;689;p92">
            <a:extLst>
              <a:ext uri="{FF2B5EF4-FFF2-40B4-BE49-F238E27FC236}">
                <a16:creationId xmlns:a16="http://schemas.microsoft.com/office/drawing/2014/main" id="{94C24D21-1FEB-4CBE-880B-25E94EA98654}"/>
              </a:ext>
            </a:extLst>
          </p:cNvPr>
          <p:cNvSpPr/>
          <p:nvPr/>
        </p:nvSpPr>
        <p:spPr>
          <a:xfrm>
            <a:off x="8204398" y="1040624"/>
            <a:ext cx="2185604" cy="355584"/>
          </a:xfrm>
          <a:prstGeom prst="round2DiagRect">
            <a:avLst>
              <a:gd name="adj1" fmla="val 50000"/>
              <a:gd name="adj2" fmla="val 0"/>
            </a:avLst>
          </a:prstGeom>
          <a:solidFill>
            <a:srgbClr val="46879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200" dirty="0">
                <a:solidFill>
                  <a:schemeClr val="lt1"/>
                </a:solidFill>
                <a:latin typeface="Montserrat SemiBold"/>
                <a:ea typeface="Montserrat SemiBold"/>
                <a:cs typeface="Montserrat SemiBold"/>
                <a:sym typeface="Montserrat SemiBold"/>
              </a:rPr>
              <a:t>States &amp; Territories</a:t>
            </a:r>
            <a:endParaRPr sz="1200" dirty="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9"/>
          <p:cNvSpPr/>
          <p:nvPr/>
        </p:nvSpPr>
        <p:spPr>
          <a:xfrm rot="10800000" flipH="1">
            <a:off x="0" y="-121600"/>
            <a:ext cx="12192000" cy="960000"/>
          </a:xfrm>
          <a:prstGeom prst="round1Rect">
            <a:avLst>
              <a:gd name="adj" fmla="val 50000"/>
            </a:avLst>
          </a:prstGeom>
          <a:gradFill>
            <a:gsLst>
              <a:gs pos="0">
                <a:schemeClr val="accent1"/>
              </a:gs>
              <a:gs pos="100000">
                <a:schemeClr val="accent2"/>
              </a:gs>
            </a:gsLst>
            <a:lin ang="2698631"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126" name="Google Shape;126;p19"/>
          <p:cNvSpPr txBox="1"/>
          <p:nvPr/>
        </p:nvSpPr>
        <p:spPr>
          <a:xfrm>
            <a:off x="687200" y="50584"/>
            <a:ext cx="5672400" cy="615600"/>
          </a:xfrm>
          <a:prstGeom prst="rect">
            <a:avLst/>
          </a:prstGeom>
          <a:noFill/>
          <a:ln>
            <a:noFill/>
          </a:ln>
        </p:spPr>
        <p:txBody>
          <a:bodyPr spcFirstLastPara="1" wrap="square" lIns="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lt1"/>
                </a:solidFill>
                <a:latin typeface="Montserrat SemiBold"/>
                <a:ea typeface="Montserrat SemiBold"/>
                <a:cs typeface="Montserrat SemiBold"/>
                <a:sym typeface="Montserrat SemiBold"/>
              </a:rPr>
              <a:t>Overall Surveys’ Responses</a:t>
            </a:r>
            <a:endParaRPr sz="2400">
              <a:solidFill>
                <a:schemeClr val="lt1"/>
              </a:solidFill>
              <a:latin typeface="Montserrat SemiBold"/>
              <a:ea typeface="Montserrat SemiBold"/>
              <a:cs typeface="Montserrat SemiBold"/>
              <a:sym typeface="Montserrat SemiBold"/>
            </a:endParaRPr>
          </a:p>
        </p:txBody>
      </p:sp>
      <p:graphicFrame>
        <p:nvGraphicFramePr>
          <p:cNvPr id="127" name="Google Shape;127;p19" descr="Table showing the NRS Overall Surveys’ Responses from Round 1 to Round 9."/>
          <p:cNvGraphicFramePr/>
          <p:nvPr>
            <p:extLst>
              <p:ext uri="{D42A27DB-BD31-4B8C-83A1-F6EECF244321}">
                <p14:modId xmlns:p14="http://schemas.microsoft.com/office/powerpoint/2010/main" val="964301987"/>
              </p:ext>
            </p:extLst>
          </p:nvPr>
        </p:nvGraphicFramePr>
        <p:xfrm>
          <a:off x="567211" y="1251353"/>
          <a:ext cx="10888800" cy="4418668"/>
        </p:xfrm>
        <a:graphic>
          <a:graphicData uri="http://schemas.openxmlformats.org/drawingml/2006/table">
            <a:tbl>
              <a:tblPr firstRow="1">
                <a:noFill/>
                <a:tableStyleId>{11933B24-4BA4-40C8-8BB2-3449B2F1AC72}</a:tableStyleId>
              </a:tblPr>
              <a:tblGrid>
                <a:gridCol w="1664700">
                  <a:extLst>
                    <a:ext uri="{9D8B030D-6E8A-4147-A177-3AD203B41FA5}">
                      <a16:colId xmlns:a16="http://schemas.microsoft.com/office/drawing/2014/main" val="20000"/>
                    </a:ext>
                  </a:extLst>
                </a:gridCol>
                <a:gridCol w="1024900">
                  <a:extLst>
                    <a:ext uri="{9D8B030D-6E8A-4147-A177-3AD203B41FA5}">
                      <a16:colId xmlns:a16="http://schemas.microsoft.com/office/drawing/2014/main" val="20001"/>
                    </a:ext>
                  </a:extLst>
                </a:gridCol>
                <a:gridCol w="1024900">
                  <a:extLst>
                    <a:ext uri="{9D8B030D-6E8A-4147-A177-3AD203B41FA5}">
                      <a16:colId xmlns:a16="http://schemas.microsoft.com/office/drawing/2014/main" val="20002"/>
                    </a:ext>
                  </a:extLst>
                </a:gridCol>
                <a:gridCol w="1024900">
                  <a:extLst>
                    <a:ext uri="{9D8B030D-6E8A-4147-A177-3AD203B41FA5}">
                      <a16:colId xmlns:a16="http://schemas.microsoft.com/office/drawing/2014/main" val="20003"/>
                    </a:ext>
                  </a:extLst>
                </a:gridCol>
                <a:gridCol w="1024900">
                  <a:extLst>
                    <a:ext uri="{9D8B030D-6E8A-4147-A177-3AD203B41FA5}">
                      <a16:colId xmlns:a16="http://schemas.microsoft.com/office/drawing/2014/main" val="20004"/>
                    </a:ext>
                  </a:extLst>
                </a:gridCol>
                <a:gridCol w="1024900">
                  <a:extLst>
                    <a:ext uri="{9D8B030D-6E8A-4147-A177-3AD203B41FA5}">
                      <a16:colId xmlns:a16="http://schemas.microsoft.com/office/drawing/2014/main" val="20005"/>
                    </a:ext>
                  </a:extLst>
                </a:gridCol>
                <a:gridCol w="1024900">
                  <a:extLst>
                    <a:ext uri="{9D8B030D-6E8A-4147-A177-3AD203B41FA5}">
                      <a16:colId xmlns:a16="http://schemas.microsoft.com/office/drawing/2014/main" val="20006"/>
                    </a:ext>
                  </a:extLst>
                </a:gridCol>
                <a:gridCol w="1024900">
                  <a:extLst>
                    <a:ext uri="{9D8B030D-6E8A-4147-A177-3AD203B41FA5}">
                      <a16:colId xmlns:a16="http://schemas.microsoft.com/office/drawing/2014/main" val="20007"/>
                    </a:ext>
                  </a:extLst>
                </a:gridCol>
                <a:gridCol w="1024900">
                  <a:extLst>
                    <a:ext uri="{9D8B030D-6E8A-4147-A177-3AD203B41FA5}">
                      <a16:colId xmlns:a16="http://schemas.microsoft.com/office/drawing/2014/main" val="20008"/>
                    </a:ext>
                  </a:extLst>
                </a:gridCol>
                <a:gridCol w="1024900">
                  <a:extLst>
                    <a:ext uri="{9D8B030D-6E8A-4147-A177-3AD203B41FA5}">
                      <a16:colId xmlns:a16="http://schemas.microsoft.com/office/drawing/2014/main" val="20009"/>
                    </a:ext>
                  </a:extLst>
                </a:gridCol>
              </a:tblGrid>
              <a:tr h="1309600">
                <a:tc>
                  <a:txBody>
                    <a:bodyPr/>
                    <a:lstStyle/>
                    <a:p>
                      <a:pPr marL="0" marR="0" lvl="0" indent="0" algn="l" rtl="0">
                        <a:lnSpc>
                          <a:spcPct val="115000"/>
                        </a:lnSpc>
                        <a:spcBef>
                          <a:spcPts val="0"/>
                        </a:spcBef>
                        <a:spcAft>
                          <a:spcPts val="0"/>
                        </a:spcAft>
                        <a:buNone/>
                      </a:pPr>
                      <a:r>
                        <a:rPr lang="en-GB" sz="1100">
                          <a:latin typeface="Montserrat"/>
                          <a:ea typeface="Montserrat"/>
                          <a:cs typeface="Montserrat"/>
                          <a:sym typeface="Montserrat"/>
                        </a:rPr>
                        <a:t>Please rate your experience across the following attributes: ​</a:t>
                      </a:r>
                      <a:endParaRPr sz="1100" b="1" i="0" u="none" strike="noStrike" cap="none">
                        <a:solidFill>
                          <a:srgbClr val="000000"/>
                        </a:solidFill>
                        <a:latin typeface="Montserrat"/>
                        <a:ea typeface="Montserrat"/>
                        <a:cs typeface="Montserrat"/>
                        <a:sym typeface="Montserrat"/>
                      </a:endParaRPr>
                    </a:p>
                  </a:txBody>
                  <a:tcPr marL="96000" marR="96000" marT="96000" marB="960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GB" sz="1100" dirty="0">
                          <a:latin typeface="Montserrat"/>
                          <a:ea typeface="Montserrat"/>
                          <a:cs typeface="Montserrat"/>
                          <a:sym typeface="Montserrat"/>
                        </a:rPr>
                        <a:t>Round 1</a:t>
                      </a:r>
                      <a:endParaRPr sz="1100" dirty="0">
                        <a:latin typeface="Montserrat"/>
                        <a:ea typeface="Montserrat"/>
                        <a:cs typeface="Montserrat"/>
                        <a:sym typeface="Montserrat"/>
                      </a:endParaRPr>
                    </a:p>
                    <a:p>
                      <a:pPr marL="0" marR="0" lvl="0" indent="0" algn="l" rtl="0">
                        <a:spcBef>
                          <a:spcPts val="0"/>
                        </a:spcBef>
                        <a:spcAft>
                          <a:spcPts val="0"/>
                        </a:spcAft>
                        <a:buNone/>
                      </a:pPr>
                      <a:endParaRPr sz="900" dirty="0">
                        <a:latin typeface="Montserrat"/>
                        <a:ea typeface="Montserrat"/>
                        <a:cs typeface="Montserrat"/>
                        <a:sym typeface="Montserrat"/>
                      </a:endParaRPr>
                    </a:p>
                    <a:p>
                      <a:pPr marL="0" marR="0" lvl="0" indent="0" algn="l" rtl="0">
                        <a:spcBef>
                          <a:spcPts val="0"/>
                        </a:spcBef>
                        <a:spcAft>
                          <a:spcPts val="0"/>
                        </a:spcAft>
                        <a:buNone/>
                      </a:pPr>
                      <a:r>
                        <a:rPr lang="en-GB" sz="900" dirty="0">
                          <a:latin typeface="Montserrat"/>
                          <a:ea typeface="Montserrat"/>
                          <a:cs typeface="Montserrat"/>
                          <a:sym typeface="Montserrat"/>
                        </a:rPr>
                        <a:t>Sample Size: 133​</a:t>
                      </a:r>
                      <a:endParaRPr sz="900" dirty="0">
                        <a:latin typeface="Montserrat"/>
                        <a:ea typeface="Montserrat"/>
                        <a:cs typeface="Montserrat"/>
                        <a:sym typeface="Montserrat"/>
                      </a:endParaRPr>
                    </a:p>
                    <a:p>
                      <a:pPr marL="0" marR="0" lvl="0" indent="0" algn="l" rtl="0">
                        <a:spcBef>
                          <a:spcPts val="0"/>
                        </a:spcBef>
                        <a:spcAft>
                          <a:spcPts val="0"/>
                        </a:spcAft>
                        <a:buNone/>
                      </a:pPr>
                      <a:endParaRPr sz="900" dirty="0">
                        <a:latin typeface="Montserrat"/>
                        <a:ea typeface="Montserrat"/>
                        <a:cs typeface="Montserrat"/>
                        <a:sym typeface="Montserrat"/>
                      </a:endParaRPr>
                    </a:p>
                    <a:p>
                      <a:pPr marL="0" marR="0" lvl="0" indent="0" algn="l" rtl="0">
                        <a:spcBef>
                          <a:spcPts val="0"/>
                        </a:spcBef>
                        <a:spcAft>
                          <a:spcPts val="0"/>
                        </a:spcAft>
                        <a:buNone/>
                      </a:pPr>
                      <a:r>
                        <a:rPr lang="en-GB" sz="800" b="0" dirty="0">
                          <a:latin typeface="Montserrat Medium"/>
                          <a:ea typeface="Montserrat Medium"/>
                          <a:cs typeface="Montserrat Medium"/>
                          <a:sym typeface="Montserrat Medium"/>
                        </a:rPr>
                        <a:t>29 JAN to​ 14 FEB 2021​</a:t>
                      </a:r>
                      <a:endParaRPr sz="800" b="0" dirty="0">
                        <a:latin typeface="Montserrat Medium"/>
                        <a:ea typeface="Montserrat Medium"/>
                        <a:cs typeface="Montserrat Medium"/>
                        <a:sym typeface="Montserrat Medium"/>
                      </a:endParaRPr>
                    </a:p>
                  </a:txBody>
                  <a:tcPr marL="96000" marR="96000" marT="96000" marB="960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GB" sz="1100" dirty="0">
                          <a:solidFill>
                            <a:schemeClr val="lt1"/>
                          </a:solidFill>
                          <a:latin typeface="Montserrat"/>
                          <a:ea typeface="Montserrat"/>
                          <a:cs typeface="Montserrat"/>
                          <a:sym typeface="Montserrat"/>
                        </a:rPr>
                        <a:t>Round 2​</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900" dirty="0">
                          <a:solidFill>
                            <a:schemeClr val="lt1"/>
                          </a:solidFill>
                          <a:latin typeface="Montserrat"/>
                          <a:ea typeface="Montserrat"/>
                          <a:cs typeface="Montserrat"/>
                          <a:sym typeface="Montserrat"/>
                        </a:rPr>
                        <a:t>Sample Size: 593</a:t>
                      </a: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800" b="0" dirty="0">
                          <a:solidFill>
                            <a:schemeClr val="lt1"/>
                          </a:solidFill>
                          <a:latin typeface="Montserrat Medium"/>
                          <a:ea typeface="Montserrat Medium"/>
                          <a:cs typeface="Montserrat Medium"/>
                          <a:sym typeface="Montserrat Medium"/>
                        </a:rPr>
                        <a:t>31 JAN to​ 27 FEB 2022</a:t>
                      </a:r>
                      <a:endParaRPr sz="800" b="0" dirty="0">
                        <a:solidFill>
                          <a:schemeClr val="lt1"/>
                        </a:solidFill>
                        <a:latin typeface="Montserrat Medium"/>
                        <a:ea typeface="Montserrat Medium"/>
                        <a:cs typeface="Montserrat Medium"/>
                        <a:sym typeface="Montserrat Medium"/>
                      </a:endParaRPr>
                    </a:p>
                    <a:p>
                      <a:pPr marL="0" marR="0" lvl="0" indent="0" algn="l" rtl="0">
                        <a:spcBef>
                          <a:spcPts val="0"/>
                        </a:spcBef>
                        <a:spcAft>
                          <a:spcPts val="0"/>
                        </a:spcAft>
                        <a:buNone/>
                      </a:pPr>
                      <a:endParaRPr sz="900" dirty="0">
                        <a:latin typeface="Montserrat"/>
                        <a:ea typeface="Montserrat"/>
                        <a:cs typeface="Montserrat"/>
                        <a:sym typeface="Montserrat"/>
                      </a:endParaRPr>
                    </a:p>
                  </a:txBody>
                  <a:tcPr marL="96000" marR="96000" marT="96000" marB="960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GB" sz="1100" dirty="0">
                          <a:solidFill>
                            <a:schemeClr val="lt1"/>
                          </a:solidFill>
                          <a:latin typeface="Montserrat"/>
                          <a:ea typeface="Montserrat"/>
                          <a:cs typeface="Montserrat"/>
                          <a:sym typeface="Montserrat"/>
                        </a:rPr>
                        <a:t>Round 3</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900" dirty="0">
                          <a:solidFill>
                            <a:schemeClr val="lt1"/>
                          </a:solidFill>
                          <a:latin typeface="Montserrat"/>
                          <a:ea typeface="Montserrat"/>
                          <a:cs typeface="Montserrat"/>
                          <a:sym typeface="Montserrat"/>
                        </a:rPr>
                        <a:t>Sample Size: 893</a:t>
                      </a: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800" b="0" dirty="0">
                          <a:solidFill>
                            <a:schemeClr val="lt1"/>
                          </a:solidFill>
                          <a:latin typeface="Montserrat Medium"/>
                          <a:ea typeface="Montserrat Medium"/>
                          <a:cs typeface="Montserrat Medium"/>
                          <a:sym typeface="Montserrat Medium"/>
                        </a:rPr>
                        <a:t>24 OCT to​ 20 NOV 2022</a:t>
                      </a:r>
                      <a:endParaRPr sz="800" b="0" dirty="0">
                        <a:solidFill>
                          <a:schemeClr val="lt1"/>
                        </a:solidFill>
                        <a:latin typeface="Montserrat Medium"/>
                        <a:ea typeface="Montserrat Medium"/>
                        <a:cs typeface="Montserrat Medium"/>
                        <a:sym typeface="Montserrat Medium"/>
                      </a:endParaRPr>
                    </a:p>
                    <a:p>
                      <a:pPr marL="0" marR="0" lvl="0" indent="0" algn="l" rtl="0">
                        <a:spcBef>
                          <a:spcPts val="0"/>
                        </a:spcBef>
                        <a:spcAft>
                          <a:spcPts val="0"/>
                        </a:spcAft>
                        <a:buNone/>
                      </a:pPr>
                      <a:endParaRPr sz="900" dirty="0">
                        <a:latin typeface="Montserrat"/>
                        <a:ea typeface="Montserrat"/>
                        <a:cs typeface="Montserrat"/>
                        <a:sym typeface="Montserrat"/>
                      </a:endParaRPr>
                    </a:p>
                  </a:txBody>
                  <a:tcPr marL="96000" marR="96000" marT="96000" marB="960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Clr>
                          <a:srgbClr val="000000"/>
                        </a:buClr>
                        <a:buFont typeface="Arial"/>
                        <a:buNone/>
                      </a:pPr>
                      <a:r>
                        <a:rPr lang="en-GB" sz="1100" dirty="0">
                          <a:solidFill>
                            <a:schemeClr val="lt1"/>
                          </a:solidFill>
                          <a:latin typeface="Montserrat"/>
                          <a:ea typeface="Montserrat"/>
                          <a:cs typeface="Montserrat"/>
                          <a:sym typeface="Montserrat"/>
                        </a:rPr>
                        <a:t>Round 4​</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r>
                        <a:rPr lang="en-GB" sz="900" dirty="0">
                          <a:solidFill>
                            <a:schemeClr val="lt1"/>
                          </a:solidFill>
                          <a:latin typeface="Montserrat"/>
                          <a:ea typeface="Montserrat"/>
                          <a:cs typeface="Montserrat"/>
                          <a:sym typeface="Montserrat"/>
                        </a:rPr>
                        <a:t>Sample Size: 716</a:t>
                      </a:r>
                      <a:endParaRPr sz="900" dirty="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r>
                        <a:rPr lang="en-GB" sz="800" b="0" dirty="0">
                          <a:solidFill>
                            <a:schemeClr val="lt1"/>
                          </a:solidFill>
                          <a:latin typeface="Montserrat Medium"/>
                          <a:ea typeface="Montserrat Medium"/>
                          <a:cs typeface="Montserrat Medium"/>
                          <a:sym typeface="Montserrat Medium"/>
                        </a:rPr>
                        <a:t>1 MAY to​ 31</a:t>
                      </a:r>
                    </a:p>
                    <a:p>
                      <a:pPr marL="0" lvl="0" indent="0" algn="l" rtl="0">
                        <a:spcBef>
                          <a:spcPts val="0"/>
                        </a:spcBef>
                        <a:spcAft>
                          <a:spcPts val="0"/>
                        </a:spcAft>
                        <a:buClr>
                          <a:srgbClr val="000000"/>
                        </a:buClr>
                        <a:buFont typeface="Arial"/>
                        <a:buNone/>
                      </a:pPr>
                      <a:r>
                        <a:rPr lang="en-GB" sz="800" b="0" dirty="0">
                          <a:solidFill>
                            <a:schemeClr val="lt1"/>
                          </a:solidFill>
                          <a:latin typeface="Montserrat Medium"/>
                          <a:ea typeface="Montserrat Medium"/>
                          <a:cs typeface="Montserrat Medium"/>
                          <a:sym typeface="Montserrat Medium"/>
                        </a:rPr>
                        <a:t>MAY 2023</a:t>
                      </a:r>
                      <a:endParaRPr sz="800" b="0" dirty="0">
                        <a:solidFill>
                          <a:schemeClr val="lt1"/>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FFFFFF"/>
                        </a:buClr>
                        <a:buSzPts val="600"/>
                        <a:buFont typeface="Montserrat"/>
                        <a:buNone/>
                      </a:pPr>
                      <a:endParaRPr sz="900" dirty="0">
                        <a:latin typeface="Montserrat"/>
                        <a:ea typeface="Montserrat"/>
                        <a:cs typeface="Montserrat"/>
                        <a:sym typeface="Montserrat"/>
                      </a:endParaRPr>
                    </a:p>
                  </a:txBody>
                  <a:tcPr marL="96000" marR="96000" marT="96000" marB="960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Clr>
                          <a:srgbClr val="000000"/>
                        </a:buClr>
                        <a:buFont typeface="Arial"/>
                        <a:buNone/>
                      </a:pPr>
                      <a:r>
                        <a:rPr lang="en-GB" sz="1100" dirty="0">
                          <a:solidFill>
                            <a:schemeClr val="lt1"/>
                          </a:solidFill>
                          <a:latin typeface="Montserrat"/>
                          <a:ea typeface="Montserrat"/>
                          <a:cs typeface="Montserrat"/>
                          <a:sym typeface="Montserrat"/>
                        </a:rPr>
                        <a:t>Round 5</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r>
                        <a:rPr lang="en-GB" sz="900" dirty="0">
                          <a:solidFill>
                            <a:schemeClr val="lt1"/>
                          </a:solidFill>
                          <a:latin typeface="Montserrat"/>
                          <a:ea typeface="Montserrat"/>
                          <a:cs typeface="Montserrat"/>
                          <a:sym typeface="Montserrat"/>
                        </a:rPr>
                        <a:t>Sample Size: 730​</a:t>
                      </a:r>
                      <a:endParaRPr sz="900" dirty="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r>
                        <a:rPr lang="en-GB" sz="800" b="0" dirty="0">
                          <a:solidFill>
                            <a:schemeClr val="lt1"/>
                          </a:solidFill>
                          <a:latin typeface="Montserrat Medium"/>
                          <a:ea typeface="Montserrat Medium"/>
                          <a:cs typeface="Montserrat Medium"/>
                          <a:sym typeface="Montserrat Medium"/>
                        </a:rPr>
                        <a:t>1 NOV to​ 30 NOV 2023</a:t>
                      </a:r>
                      <a:endParaRPr sz="800" b="0" dirty="0">
                        <a:solidFill>
                          <a:schemeClr val="lt1"/>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FFFFFF"/>
                        </a:buClr>
                        <a:buSzPts val="600"/>
                        <a:buFont typeface="Montserrat"/>
                        <a:buNone/>
                      </a:pPr>
                      <a:endParaRPr sz="900" dirty="0">
                        <a:latin typeface="Montserrat"/>
                        <a:ea typeface="Montserrat"/>
                        <a:cs typeface="Montserrat"/>
                        <a:sym typeface="Montserrat"/>
                      </a:endParaRPr>
                    </a:p>
                  </a:txBody>
                  <a:tcPr marL="96000" marR="96000" marT="96000" marB="960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GB" sz="1100" dirty="0">
                          <a:solidFill>
                            <a:schemeClr val="lt1"/>
                          </a:solidFill>
                          <a:latin typeface="Montserrat"/>
                          <a:ea typeface="Montserrat"/>
                          <a:cs typeface="Montserrat"/>
                          <a:sym typeface="Montserrat"/>
                        </a:rPr>
                        <a:t>Round 6​</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900" dirty="0">
                          <a:solidFill>
                            <a:schemeClr val="lt1"/>
                          </a:solidFill>
                          <a:latin typeface="Montserrat"/>
                          <a:ea typeface="Montserrat"/>
                          <a:cs typeface="Montserrat"/>
                          <a:sym typeface="Montserrat"/>
                        </a:rPr>
                        <a:t>Sample Size: 576​</a:t>
                      </a: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800" b="0" dirty="0">
                          <a:solidFill>
                            <a:schemeClr val="lt1"/>
                          </a:solidFill>
                          <a:latin typeface="Montserrat Medium"/>
                          <a:ea typeface="Montserrat Medium"/>
                          <a:cs typeface="Montserrat Medium"/>
                          <a:sym typeface="Montserrat Medium"/>
                        </a:rPr>
                        <a:t>1 MAY to​ 31 </a:t>
                      </a:r>
                    </a:p>
                    <a:p>
                      <a:pPr marL="0" lvl="0" indent="0" algn="l" rtl="0">
                        <a:spcBef>
                          <a:spcPts val="0"/>
                        </a:spcBef>
                        <a:spcAft>
                          <a:spcPts val="0"/>
                        </a:spcAft>
                        <a:buNone/>
                      </a:pPr>
                      <a:r>
                        <a:rPr lang="en-GB" sz="800" b="0" dirty="0">
                          <a:solidFill>
                            <a:schemeClr val="lt1"/>
                          </a:solidFill>
                          <a:latin typeface="Montserrat Medium"/>
                          <a:ea typeface="Montserrat Medium"/>
                          <a:cs typeface="Montserrat Medium"/>
                          <a:sym typeface="Montserrat Medium"/>
                        </a:rPr>
                        <a:t>MAY 2024</a:t>
                      </a:r>
                      <a:endParaRPr sz="800" b="0" dirty="0">
                        <a:solidFill>
                          <a:schemeClr val="lt1"/>
                        </a:solidFill>
                        <a:latin typeface="Montserrat Medium"/>
                        <a:ea typeface="Montserrat Medium"/>
                        <a:cs typeface="Montserrat Medium"/>
                        <a:sym typeface="Montserrat Medium"/>
                      </a:endParaRPr>
                    </a:p>
                    <a:p>
                      <a:pPr marL="0" marR="0" lvl="0" indent="0" algn="l" rtl="0">
                        <a:spcBef>
                          <a:spcPts val="0"/>
                        </a:spcBef>
                        <a:spcAft>
                          <a:spcPts val="0"/>
                        </a:spcAft>
                        <a:buNone/>
                      </a:pPr>
                      <a:endParaRPr sz="900" dirty="0">
                        <a:latin typeface="Montserrat"/>
                        <a:ea typeface="Montserrat"/>
                        <a:cs typeface="Montserrat"/>
                        <a:sym typeface="Montserrat"/>
                      </a:endParaRPr>
                    </a:p>
                  </a:txBody>
                  <a:tcPr marL="96000" marR="96000" marT="96000" marB="960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GB" sz="1100" dirty="0">
                          <a:solidFill>
                            <a:schemeClr val="lt1"/>
                          </a:solidFill>
                          <a:latin typeface="Montserrat"/>
                          <a:ea typeface="Montserrat"/>
                          <a:cs typeface="Montserrat"/>
                          <a:sym typeface="Montserrat"/>
                        </a:rPr>
                        <a:t>Round 7</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900" dirty="0">
                          <a:solidFill>
                            <a:schemeClr val="lt1"/>
                          </a:solidFill>
                          <a:latin typeface="Montserrat"/>
                          <a:ea typeface="Montserrat"/>
                          <a:cs typeface="Montserrat"/>
                          <a:sym typeface="Montserrat"/>
                        </a:rPr>
                        <a:t>Sample Size: 443​</a:t>
                      </a: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Font typeface="Arial"/>
                        <a:buNone/>
                      </a:pPr>
                      <a:r>
                        <a:rPr lang="en-GB" sz="800" b="0" dirty="0">
                          <a:solidFill>
                            <a:schemeClr val="lt1"/>
                          </a:solidFill>
                          <a:latin typeface="Montserrat Medium"/>
                          <a:ea typeface="Montserrat Medium"/>
                          <a:cs typeface="Montserrat Medium"/>
                          <a:sym typeface="Montserrat Medium"/>
                        </a:rPr>
                        <a:t>1 NOV to​ 30 NOV 2024</a:t>
                      </a:r>
                    </a:p>
                  </a:txBody>
                  <a:tcPr marL="96000" marR="96000" marT="96000" marB="960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GB" sz="1100" dirty="0">
                          <a:solidFill>
                            <a:schemeClr val="lt1"/>
                          </a:solidFill>
                          <a:latin typeface="Montserrat"/>
                          <a:ea typeface="Montserrat"/>
                          <a:cs typeface="Montserrat"/>
                          <a:sym typeface="Montserrat"/>
                        </a:rPr>
                        <a:t>Round 8</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900" dirty="0">
                          <a:solidFill>
                            <a:schemeClr val="lt1"/>
                          </a:solidFill>
                          <a:latin typeface="Montserrat"/>
                          <a:ea typeface="Montserrat"/>
                          <a:cs typeface="Montserrat"/>
                          <a:sym typeface="Montserrat"/>
                        </a:rPr>
                        <a:t>Sample Size: 390</a:t>
                      </a: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800" b="0" dirty="0">
                          <a:solidFill>
                            <a:schemeClr val="lt1"/>
                          </a:solidFill>
                          <a:latin typeface="Montserrat Medium"/>
                          <a:ea typeface="Montserrat Medium"/>
                          <a:cs typeface="Montserrat Medium"/>
                          <a:sym typeface="Montserrat Medium"/>
                        </a:rPr>
                        <a:t>26 MAY to​ 29 JUN 2025</a:t>
                      </a:r>
                      <a:endParaRPr sz="800" b="0" dirty="0">
                        <a:solidFill>
                          <a:schemeClr val="lt1"/>
                        </a:solidFill>
                        <a:latin typeface="Montserrat Medium"/>
                        <a:ea typeface="Montserrat Medium"/>
                        <a:cs typeface="Montserrat Medium"/>
                        <a:sym typeface="Montserrat Medium"/>
                      </a:endParaRPr>
                    </a:p>
                    <a:p>
                      <a:pPr marL="0" marR="0" lvl="0" indent="0" algn="l" rtl="0">
                        <a:spcBef>
                          <a:spcPts val="0"/>
                        </a:spcBef>
                        <a:spcAft>
                          <a:spcPts val="0"/>
                        </a:spcAft>
                        <a:buNone/>
                      </a:pPr>
                      <a:endParaRPr sz="900" dirty="0">
                        <a:latin typeface="Montserrat"/>
                        <a:ea typeface="Montserrat"/>
                        <a:cs typeface="Montserrat"/>
                        <a:sym typeface="Montserrat"/>
                      </a:endParaRPr>
                    </a:p>
                  </a:txBody>
                  <a:tcPr marL="96000" marR="96000" marT="96000" marB="96000">
                    <a:lnL w="9525" cap="flat" cmpd="sng">
                      <a:solidFill>
                        <a:srgbClr val="D9D9D9"/>
                      </a:solidFill>
                      <a:prstDash val="solid"/>
                      <a:round/>
                      <a:headEnd type="none" w="sm" len="sm"/>
                      <a:tailEnd type="none" w="sm" len="sm"/>
                    </a:lnL>
                    <a:lnR w="28575" cap="flat" cmpd="sng">
                      <a:solidFill>
                        <a:schemeClr val="accent3"/>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GB" sz="1100" dirty="0">
                          <a:solidFill>
                            <a:schemeClr val="lt1"/>
                          </a:solidFill>
                          <a:latin typeface="Montserrat"/>
                          <a:ea typeface="Montserrat"/>
                          <a:cs typeface="Montserrat"/>
                          <a:sym typeface="Montserrat"/>
                        </a:rPr>
                        <a:t>Round 9​</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900" dirty="0">
                          <a:solidFill>
                            <a:schemeClr val="lt1"/>
                          </a:solidFill>
                          <a:latin typeface="Montserrat"/>
                          <a:ea typeface="Montserrat"/>
                          <a:cs typeface="Montserrat"/>
                          <a:sym typeface="Montserrat"/>
                        </a:rPr>
                        <a:t>Sample Size: 453</a:t>
                      </a: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9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GB" sz="800" b="0" dirty="0">
                          <a:solidFill>
                            <a:schemeClr val="lt1"/>
                          </a:solidFill>
                          <a:latin typeface="Montserrat Medium"/>
                          <a:ea typeface="Montserrat Medium"/>
                          <a:cs typeface="Montserrat Medium"/>
                          <a:sym typeface="Montserrat Medium"/>
                        </a:rPr>
                        <a:t>1</a:t>
                      </a:r>
                      <a:r>
                        <a:rPr lang="en-US" sz="800" b="0" dirty="0">
                          <a:solidFill>
                            <a:schemeClr val="lt1"/>
                          </a:solidFill>
                          <a:latin typeface="Montserrat Medium"/>
                          <a:ea typeface="Montserrat Medium"/>
                          <a:cs typeface="Montserrat Medium"/>
                          <a:sym typeface="Montserrat Medium"/>
                        </a:rPr>
                        <a:t>7 NOV to 21 DEC 2025</a:t>
                      </a:r>
                      <a:endParaRPr sz="800" b="0" dirty="0">
                        <a:solidFill>
                          <a:schemeClr val="lt1"/>
                        </a:solidFill>
                        <a:latin typeface="Montserrat Medium"/>
                        <a:ea typeface="Montserrat Medium"/>
                        <a:cs typeface="Montserrat Medium"/>
                        <a:sym typeface="Montserrat Medium"/>
                      </a:endParaRPr>
                    </a:p>
                    <a:p>
                      <a:pPr marL="0" marR="0" lvl="0" indent="0" algn="l" rtl="0">
                        <a:spcBef>
                          <a:spcPts val="0"/>
                        </a:spcBef>
                        <a:spcAft>
                          <a:spcPts val="0"/>
                        </a:spcAft>
                        <a:buNone/>
                      </a:pPr>
                      <a:endParaRPr sz="900" dirty="0">
                        <a:latin typeface="Montserrat"/>
                        <a:ea typeface="Montserrat"/>
                        <a:cs typeface="Montserrat"/>
                        <a:sym typeface="Montserrat"/>
                      </a:endParaRPr>
                    </a:p>
                  </a:txBody>
                  <a:tcPr marL="96000" marR="96000" marT="96000" marB="96000">
                    <a:lnL w="28575" cap="flat" cmpd="sng">
                      <a:solidFill>
                        <a:schemeClr val="accent3"/>
                      </a:solidFill>
                      <a:prstDash val="solid"/>
                      <a:round/>
                      <a:headEnd type="none" w="sm" len="sm"/>
                      <a:tailEnd type="none" w="sm" len="sm"/>
                    </a:lnL>
                    <a:lnR w="28575" cap="flat" cmpd="sng">
                      <a:solidFill>
                        <a:schemeClr val="accent3"/>
                      </a:solidFill>
                      <a:prstDash val="solid"/>
                      <a:round/>
                      <a:headEnd type="none" w="sm" len="sm"/>
                      <a:tailEnd type="none" w="sm" len="sm"/>
                    </a:lnR>
                    <a:lnT w="28575" cap="flat" cmpd="sng">
                      <a:solidFill>
                        <a:schemeClr val="accent3"/>
                      </a:solidFill>
                      <a:prstDash val="solid"/>
                      <a:round/>
                      <a:headEnd type="none" w="sm" len="sm"/>
                      <a:tailEnd type="none" w="sm" len="sm"/>
                    </a:lnT>
                    <a:lnB w="28575" cap="flat" cmpd="sng">
                      <a:solidFill>
                        <a:schemeClr val="accent3"/>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777267">
                <a:tc>
                  <a:txBody>
                    <a:bodyPr/>
                    <a:lstStyle/>
                    <a:p>
                      <a:pPr marL="0" marR="0" lvl="0" indent="0" algn="l" rtl="0">
                        <a:spcBef>
                          <a:spcPts val="0"/>
                        </a:spcBef>
                        <a:spcAft>
                          <a:spcPts val="0"/>
                        </a:spcAft>
                        <a:buNone/>
                      </a:pPr>
                      <a:r>
                        <a:rPr lang="en-GB" sz="1100">
                          <a:solidFill>
                            <a:schemeClr val="accent2"/>
                          </a:solidFill>
                          <a:latin typeface="Montserrat SemiBold"/>
                          <a:ea typeface="Montserrat SemiBold"/>
                          <a:cs typeface="Montserrat SemiBold"/>
                          <a:sym typeface="Montserrat SemiBold"/>
                        </a:rPr>
                        <a:t>I was satisfied with the service​</a:t>
                      </a:r>
                      <a:endParaRPr sz="1100" i="0" u="none" strike="noStrike" cap="none">
                        <a:solidFill>
                          <a:schemeClr val="accent2"/>
                        </a:solidFill>
                        <a:latin typeface="Montserrat SemiBold"/>
                        <a:ea typeface="Montserrat SemiBold"/>
                        <a:cs typeface="Montserrat SemiBold"/>
                        <a:sym typeface="Montserrat SemiBold"/>
                      </a:endParaRPr>
                    </a:p>
                  </a:txBody>
                  <a:tcPr marL="96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595959"/>
                        </a:buClr>
                        <a:buSzPts val="600"/>
                        <a:buFont typeface="Montserrat"/>
                        <a:buNone/>
                      </a:pPr>
                      <a:r>
                        <a:rPr lang="en-GB" sz="1200">
                          <a:solidFill>
                            <a:srgbClr val="595959"/>
                          </a:solidFill>
                          <a:latin typeface="Montserrat SemiBold"/>
                          <a:ea typeface="Montserrat SemiBold"/>
                          <a:cs typeface="Montserrat SemiBold"/>
                          <a:sym typeface="Montserrat SemiBold"/>
                        </a:rPr>
                        <a:t>71%</a:t>
                      </a:r>
                      <a:endParaRPr sz="1200">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79%</a:t>
                      </a:r>
                      <a:endParaRPr sz="1200">
                        <a:solidFill>
                          <a:srgbClr val="595959"/>
                        </a:solidFill>
                        <a:latin typeface="Montserrat"/>
                        <a:ea typeface="Montserrat"/>
                        <a:cs typeface="Montserrat"/>
                        <a:sym typeface="Montserrat"/>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82%</a:t>
                      </a:r>
                      <a:endParaRPr sz="1200">
                        <a:solidFill>
                          <a:srgbClr val="595959"/>
                        </a:solidFill>
                        <a:latin typeface="Montserrat"/>
                        <a:ea typeface="Montserrat"/>
                        <a:cs typeface="Montserrat"/>
                        <a:sym typeface="Montserrat"/>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595959"/>
                        </a:buClr>
                        <a:buSzPts val="600"/>
                        <a:buFont typeface="Montserrat"/>
                        <a:buNone/>
                      </a:pPr>
                      <a:r>
                        <a:rPr lang="en-GB" sz="1200">
                          <a:solidFill>
                            <a:schemeClr val="dk2"/>
                          </a:solidFill>
                          <a:latin typeface="Montserrat SemiBold"/>
                          <a:ea typeface="Montserrat SemiBold"/>
                          <a:cs typeface="Montserrat SemiBold"/>
                          <a:sym typeface="Montserrat SemiBold"/>
                        </a:rPr>
                        <a:t>77%</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79%</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84%</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84%</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82%</a:t>
                      </a:r>
                      <a:endParaRPr sz="1200"/>
                    </a:p>
                  </a:txBody>
                  <a:tcPr marL="240000" marR="240000" marT="9600" marB="0" anchor="ctr">
                    <a:lnL w="9525" cap="flat" cmpd="sng">
                      <a:solidFill>
                        <a:srgbClr val="D9D9D9"/>
                      </a:solidFill>
                      <a:prstDash val="solid"/>
                      <a:round/>
                      <a:headEnd type="none" w="sm" len="sm"/>
                      <a:tailEnd type="none" w="sm" len="sm"/>
                    </a:lnL>
                    <a:lnR w="28575" cap="flat" cmpd="sng">
                      <a:solidFill>
                        <a:schemeClr val="accent3"/>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dirty="0">
                          <a:solidFill>
                            <a:schemeClr val="dk2"/>
                          </a:solidFill>
                          <a:latin typeface="Montserrat SemiBold"/>
                          <a:ea typeface="Montserrat SemiBold"/>
                          <a:cs typeface="Montserrat SemiBold"/>
                          <a:sym typeface="Montserrat SemiBold"/>
                        </a:rPr>
                        <a:t>83%</a:t>
                      </a:r>
                      <a:endParaRPr sz="1200" dirty="0"/>
                    </a:p>
                  </a:txBody>
                  <a:tcPr marL="240000" marR="240000" marT="9600" marB="0" anchor="ctr">
                    <a:lnL w="28575" cap="flat" cmpd="sng">
                      <a:solidFill>
                        <a:schemeClr val="accent3"/>
                      </a:solidFill>
                      <a:prstDash val="solid"/>
                      <a:round/>
                      <a:headEnd type="none" w="sm" len="sm"/>
                      <a:tailEnd type="none" w="sm" len="sm"/>
                    </a:lnL>
                    <a:lnR w="28575" cap="flat" cmpd="sng">
                      <a:solidFill>
                        <a:schemeClr val="accent3"/>
                      </a:solidFill>
                      <a:prstDash val="solid"/>
                      <a:round/>
                      <a:headEnd type="none" w="sm" len="sm"/>
                      <a:tailEnd type="none" w="sm" len="sm"/>
                    </a:lnR>
                    <a:lnT w="28575" cap="flat" cmpd="sng">
                      <a:solidFill>
                        <a:schemeClr val="accent3"/>
                      </a:solidFill>
                      <a:prstDash val="solid"/>
                      <a:round/>
                      <a:headEnd type="none" w="sm" len="sm"/>
                      <a:tailEnd type="none" w="sm" len="sm"/>
                    </a:lnT>
                    <a:lnB w="2857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77267">
                <a:tc>
                  <a:txBody>
                    <a:bodyPr/>
                    <a:lstStyle/>
                    <a:p>
                      <a:pPr marL="0" marR="0" lvl="0" indent="0" algn="l" rtl="0">
                        <a:lnSpc>
                          <a:spcPct val="100000"/>
                        </a:lnSpc>
                        <a:spcBef>
                          <a:spcPts val="0"/>
                        </a:spcBef>
                        <a:spcAft>
                          <a:spcPts val="0"/>
                        </a:spcAft>
                        <a:buNone/>
                      </a:pPr>
                      <a:r>
                        <a:rPr lang="en-GB" sz="1100">
                          <a:solidFill>
                            <a:schemeClr val="accent2"/>
                          </a:solidFill>
                          <a:latin typeface="Montserrat SemiBold"/>
                          <a:ea typeface="Montserrat SemiBold"/>
                          <a:cs typeface="Montserrat SemiBold"/>
                          <a:sym typeface="Montserrat SemiBold"/>
                        </a:rPr>
                        <a:t>The service met my need​</a:t>
                      </a:r>
                      <a:endParaRPr sz="1100">
                        <a:solidFill>
                          <a:schemeClr val="accent2"/>
                        </a:solidFill>
                        <a:latin typeface="Montserrat SemiBold"/>
                        <a:ea typeface="Montserrat SemiBold"/>
                        <a:cs typeface="Montserrat SemiBold"/>
                        <a:sym typeface="Montserrat SemiBold"/>
                      </a:endParaRPr>
                    </a:p>
                  </a:txBody>
                  <a:tcPr marL="96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76%</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82%</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85%</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81%</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83%</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87%</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86%</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dirty="0">
                          <a:solidFill>
                            <a:schemeClr val="dk2"/>
                          </a:solidFill>
                          <a:latin typeface="Montserrat SemiBold"/>
                          <a:ea typeface="Montserrat SemiBold"/>
                          <a:cs typeface="Montserrat SemiBold"/>
                          <a:sym typeface="Montserrat SemiBold"/>
                        </a:rPr>
                        <a:t>86%</a:t>
                      </a:r>
                      <a:endParaRPr sz="1200" dirty="0"/>
                    </a:p>
                  </a:txBody>
                  <a:tcPr marL="240000" marR="240000" marT="9600" marB="0" anchor="ctr">
                    <a:lnL w="9525" cap="flat" cmpd="sng">
                      <a:solidFill>
                        <a:srgbClr val="D9D9D9"/>
                      </a:solidFill>
                      <a:prstDash val="solid"/>
                      <a:round/>
                      <a:headEnd type="none" w="sm" len="sm"/>
                      <a:tailEnd type="none" w="sm" len="sm"/>
                    </a:lnL>
                    <a:lnR w="28575" cap="flat" cmpd="sng">
                      <a:solidFill>
                        <a:schemeClr val="accent3"/>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dirty="0">
                          <a:solidFill>
                            <a:schemeClr val="dk2"/>
                          </a:solidFill>
                          <a:latin typeface="Montserrat SemiBold"/>
                          <a:ea typeface="Montserrat SemiBold"/>
                          <a:cs typeface="Montserrat SemiBold"/>
                          <a:sym typeface="Montserrat SemiBold"/>
                        </a:rPr>
                        <a:t>86%</a:t>
                      </a:r>
                      <a:endParaRPr sz="1200" dirty="0"/>
                    </a:p>
                  </a:txBody>
                  <a:tcPr marL="240000" marR="240000" marT="9600" marB="0" anchor="ctr">
                    <a:lnL w="28575" cap="flat" cmpd="sng">
                      <a:solidFill>
                        <a:schemeClr val="accent3"/>
                      </a:solidFill>
                      <a:prstDash val="solid"/>
                      <a:round/>
                      <a:headEnd type="none" w="sm" len="sm"/>
                      <a:tailEnd type="none" w="sm" len="sm"/>
                    </a:lnL>
                    <a:lnR w="28575" cap="flat" cmpd="sng">
                      <a:solidFill>
                        <a:schemeClr val="accent3"/>
                      </a:solidFill>
                      <a:prstDash val="solid"/>
                      <a:round/>
                      <a:headEnd type="none" w="sm" len="sm"/>
                      <a:tailEnd type="none" w="sm" len="sm"/>
                    </a:lnR>
                    <a:lnT w="28575" cap="flat" cmpd="sng">
                      <a:solidFill>
                        <a:schemeClr val="accent3"/>
                      </a:solidFill>
                      <a:prstDash val="solid"/>
                      <a:round/>
                      <a:headEnd type="none" w="sm" len="sm"/>
                      <a:tailEnd type="none" w="sm" len="sm"/>
                    </a:lnT>
                    <a:lnB w="2857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77267">
                <a:tc>
                  <a:txBody>
                    <a:bodyPr/>
                    <a:lstStyle/>
                    <a:p>
                      <a:pPr marL="0" marR="0" lvl="0" indent="0" algn="l" rtl="0">
                        <a:lnSpc>
                          <a:spcPct val="100000"/>
                        </a:lnSpc>
                        <a:spcBef>
                          <a:spcPts val="0"/>
                        </a:spcBef>
                        <a:spcAft>
                          <a:spcPts val="0"/>
                        </a:spcAft>
                        <a:buNone/>
                      </a:pPr>
                      <a:r>
                        <a:rPr lang="en-GB" sz="1100">
                          <a:solidFill>
                            <a:schemeClr val="accent2"/>
                          </a:solidFill>
                          <a:latin typeface="Montserrat SemiBold"/>
                          <a:ea typeface="Montserrat SemiBold"/>
                          <a:cs typeface="Montserrat SemiBold"/>
                          <a:sym typeface="Montserrat SemiBold"/>
                        </a:rPr>
                        <a:t>The service was easy to use​</a:t>
                      </a:r>
                      <a:endParaRPr sz="1100">
                        <a:solidFill>
                          <a:schemeClr val="accent2"/>
                        </a:solidFill>
                        <a:latin typeface="Montserrat SemiBold"/>
                        <a:ea typeface="Montserrat SemiBold"/>
                        <a:cs typeface="Montserrat SemiBold"/>
                        <a:sym typeface="Montserrat SemiBold"/>
                      </a:endParaRPr>
                    </a:p>
                  </a:txBody>
                  <a:tcPr marL="96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a:t>
                      </a:r>
                      <a:endParaRPr sz="1200"/>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80%</a:t>
                      </a:r>
                      <a:endParaRPr sz="1200">
                        <a:solidFill>
                          <a:srgbClr val="595959"/>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86%</a:t>
                      </a:r>
                      <a:endParaRPr sz="1200">
                        <a:solidFill>
                          <a:srgbClr val="595959"/>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81%</a:t>
                      </a:r>
                      <a:endParaRPr sz="1200">
                        <a:solidFill>
                          <a:srgbClr val="595959"/>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83%</a:t>
                      </a:r>
                      <a:endParaRPr sz="1200">
                        <a:solidFill>
                          <a:srgbClr val="595959"/>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86%</a:t>
                      </a:r>
                      <a:endParaRPr sz="1200">
                        <a:solidFill>
                          <a:srgbClr val="595959"/>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a:solidFill>
                            <a:schemeClr val="dk2"/>
                          </a:solidFill>
                          <a:latin typeface="Montserrat SemiBold"/>
                          <a:ea typeface="Montserrat SemiBold"/>
                          <a:cs typeface="Montserrat SemiBold"/>
                          <a:sym typeface="Montserrat SemiBold"/>
                        </a:rPr>
                        <a:t>83%</a:t>
                      </a:r>
                      <a:endParaRPr sz="1200">
                        <a:solidFill>
                          <a:srgbClr val="595959"/>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dirty="0">
                          <a:solidFill>
                            <a:schemeClr val="dk2"/>
                          </a:solidFill>
                          <a:latin typeface="Montserrat SemiBold"/>
                          <a:ea typeface="Montserrat SemiBold"/>
                          <a:cs typeface="Montserrat SemiBold"/>
                          <a:sym typeface="Montserrat SemiBold"/>
                        </a:rPr>
                        <a:t>82%</a:t>
                      </a:r>
                      <a:endParaRPr sz="1200" dirty="0">
                        <a:solidFill>
                          <a:srgbClr val="595959"/>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28575" cap="flat" cmpd="sng">
                      <a:solidFill>
                        <a:schemeClr val="accent3"/>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dirty="0">
                          <a:solidFill>
                            <a:schemeClr val="dk2"/>
                          </a:solidFill>
                          <a:latin typeface="Montserrat SemiBold"/>
                          <a:ea typeface="Montserrat SemiBold"/>
                          <a:cs typeface="Montserrat SemiBold"/>
                          <a:sym typeface="Montserrat SemiBold"/>
                        </a:rPr>
                        <a:t>86%</a:t>
                      </a:r>
                      <a:endParaRPr sz="1200" dirty="0">
                        <a:solidFill>
                          <a:srgbClr val="595959"/>
                        </a:solidFill>
                        <a:latin typeface="Montserrat SemiBold"/>
                        <a:ea typeface="Montserrat SemiBold"/>
                        <a:cs typeface="Montserrat SemiBold"/>
                        <a:sym typeface="Montserrat SemiBold"/>
                      </a:endParaRPr>
                    </a:p>
                  </a:txBody>
                  <a:tcPr marL="240000" marR="240000" marT="9600" marB="0" anchor="ctr">
                    <a:lnL w="28575" cap="flat" cmpd="sng">
                      <a:solidFill>
                        <a:schemeClr val="accent3"/>
                      </a:solidFill>
                      <a:prstDash val="solid"/>
                      <a:round/>
                      <a:headEnd type="none" w="sm" len="sm"/>
                      <a:tailEnd type="none" w="sm" len="sm"/>
                    </a:lnL>
                    <a:lnR w="28575" cap="flat" cmpd="sng">
                      <a:solidFill>
                        <a:schemeClr val="accent3"/>
                      </a:solidFill>
                      <a:prstDash val="solid"/>
                      <a:round/>
                      <a:headEnd type="none" w="sm" len="sm"/>
                      <a:tailEnd type="none" w="sm" len="sm"/>
                    </a:lnR>
                    <a:lnT w="28575" cap="flat" cmpd="sng">
                      <a:solidFill>
                        <a:schemeClr val="accent3"/>
                      </a:solidFill>
                      <a:prstDash val="solid"/>
                      <a:round/>
                      <a:headEnd type="none" w="sm" len="sm"/>
                      <a:tailEnd type="none" w="sm" len="sm"/>
                    </a:lnT>
                    <a:lnB w="2857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77267">
                <a:tc>
                  <a:txBody>
                    <a:bodyPr/>
                    <a:lstStyle/>
                    <a:p>
                      <a:pPr marL="0" marR="0" lvl="0" indent="0" algn="l" rtl="0">
                        <a:lnSpc>
                          <a:spcPct val="100000"/>
                        </a:lnSpc>
                        <a:spcBef>
                          <a:spcPts val="0"/>
                        </a:spcBef>
                        <a:spcAft>
                          <a:spcPts val="0"/>
                        </a:spcAft>
                        <a:buNone/>
                      </a:pPr>
                      <a:r>
                        <a:rPr lang="en-GB" sz="1100">
                          <a:solidFill>
                            <a:schemeClr val="accent2"/>
                          </a:solidFill>
                          <a:latin typeface="Montserrat SemiBold"/>
                          <a:ea typeface="Montserrat SemiBold"/>
                          <a:cs typeface="Montserrat SemiBold"/>
                          <a:sym typeface="Montserrat SemiBold"/>
                        </a:rPr>
                        <a:t>I felt comfortable and confident using the service​</a:t>
                      </a:r>
                      <a:endParaRPr sz="1100">
                        <a:solidFill>
                          <a:schemeClr val="accent2"/>
                        </a:solidFill>
                        <a:latin typeface="Montserrat SemiBold"/>
                        <a:ea typeface="Montserrat SemiBold"/>
                        <a:cs typeface="Montserrat SemiBold"/>
                        <a:sym typeface="Montserrat SemiBold"/>
                      </a:endParaRPr>
                    </a:p>
                  </a:txBody>
                  <a:tcPr marL="96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sz="1200">
                          <a:solidFill>
                            <a:schemeClr val="dk2"/>
                          </a:solidFill>
                          <a:latin typeface="Montserrat SemiBold"/>
                          <a:ea typeface="Montserrat SemiBold"/>
                          <a:cs typeface="Montserrat SemiBold"/>
                          <a:sym typeface="Montserrat SemiBold"/>
                        </a:rPr>
                        <a:t>75%</a:t>
                      </a:r>
                      <a:endParaRPr sz="1200">
                        <a:solidFill>
                          <a:schemeClr val="dk2"/>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sz="1200">
                          <a:solidFill>
                            <a:schemeClr val="dk2"/>
                          </a:solidFill>
                          <a:latin typeface="Montserrat SemiBold"/>
                          <a:ea typeface="Montserrat SemiBold"/>
                          <a:cs typeface="Montserrat SemiBold"/>
                          <a:sym typeface="Montserrat SemiBold"/>
                        </a:rPr>
                        <a:t>80%</a:t>
                      </a:r>
                      <a:endParaRPr sz="1200">
                        <a:solidFill>
                          <a:schemeClr val="dk2"/>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sz="1200">
                          <a:solidFill>
                            <a:schemeClr val="dk2"/>
                          </a:solidFill>
                          <a:latin typeface="Montserrat SemiBold"/>
                          <a:ea typeface="Montserrat SemiBold"/>
                          <a:cs typeface="Montserrat SemiBold"/>
                          <a:sym typeface="Montserrat SemiBold"/>
                        </a:rPr>
                        <a:t>85%</a:t>
                      </a:r>
                      <a:endParaRPr sz="1200">
                        <a:solidFill>
                          <a:schemeClr val="dk2"/>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sz="1200">
                          <a:solidFill>
                            <a:schemeClr val="dk2"/>
                          </a:solidFill>
                          <a:latin typeface="Montserrat SemiBold"/>
                          <a:ea typeface="Montserrat SemiBold"/>
                          <a:cs typeface="Montserrat SemiBold"/>
                          <a:sym typeface="Montserrat SemiBold"/>
                        </a:rPr>
                        <a:t>80%</a:t>
                      </a:r>
                      <a:endParaRPr sz="1200">
                        <a:solidFill>
                          <a:schemeClr val="dk2"/>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sz="1200">
                          <a:solidFill>
                            <a:schemeClr val="dk2"/>
                          </a:solidFill>
                          <a:latin typeface="Montserrat SemiBold"/>
                          <a:ea typeface="Montserrat SemiBold"/>
                          <a:cs typeface="Montserrat SemiBold"/>
                          <a:sym typeface="Montserrat SemiBold"/>
                        </a:rPr>
                        <a:t>83%</a:t>
                      </a:r>
                      <a:endParaRPr sz="1200">
                        <a:solidFill>
                          <a:schemeClr val="dk2"/>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sz="1200">
                          <a:solidFill>
                            <a:schemeClr val="dk2"/>
                          </a:solidFill>
                          <a:latin typeface="Montserrat SemiBold"/>
                          <a:ea typeface="Montserrat SemiBold"/>
                          <a:cs typeface="Montserrat SemiBold"/>
                          <a:sym typeface="Montserrat SemiBold"/>
                        </a:rPr>
                        <a:t>86%</a:t>
                      </a:r>
                      <a:endParaRPr sz="1200">
                        <a:solidFill>
                          <a:schemeClr val="dk2"/>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sz="1200" dirty="0">
                          <a:solidFill>
                            <a:schemeClr val="dk2"/>
                          </a:solidFill>
                          <a:latin typeface="Montserrat SemiBold"/>
                          <a:ea typeface="Montserrat SemiBold"/>
                          <a:cs typeface="Montserrat SemiBold"/>
                          <a:sym typeface="Montserrat SemiBold"/>
                        </a:rPr>
                        <a:t>85%</a:t>
                      </a:r>
                      <a:endParaRPr sz="1200" dirty="0">
                        <a:solidFill>
                          <a:schemeClr val="dk2"/>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dirty="0">
                          <a:solidFill>
                            <a:schemeClr val="dk2"/>
                          </a:solidFill>
                          <a:latin typeface="Montserrat SemiBold"/>
                          <a:ea typeface="Montserrat SemiBold"/>
                          <a:cs typeface="Montserrat SemiBold"/>
                          <a:sym typeface="Montserrat SemiBold"/>
                        </a:rPr>
                        <a:t>84%</a:t>
                      </a:r>
                      <a:endParaRPr sz="1200" dirty="0">
                        <a:solidFill>
                          <a:schemeClr val="dk2"/>
                        </a:solidFill>
                        <a:latin typeface="Montserrat SemiBold"/>
                        <a:ea typeface="Montserrat SemiBold"/>
                        <a:cs typeface="Montserrat SemiBold"/>
                        <a:sym typeface="Montserrat SemiBold"/>
                      </a:endParaRPr>
                    </a:p>
                  </a:txBody>
                  <a:tcPr marL="240000" marR="240000" marT="9600" marB="0" anchor="ctr">
                    <a:lnL w="9525" cap="flat" cmpd="sng">
                      <a:solidFill>
                        <a:srgbClr val="D9D9D9"/>
                      </a:solidFill>
                      <a:prstDash val="solid"/>
                      <a:round/>
                      <a:headEnd type="none" w="sm" len="sm"/>
                      <a:tailEnd type="none" w="sm" len="sm"/>
                    </a:lnL>
                    <a:lnR w="28575" cap="flat" cmpd="sng">
                      <a:solidFill>
                        <a:schemeClr val="accent3"/>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2"/>
                        </a:buClr>
                        <a:buSzPts val="600"/>
                        <a:buFont typeface="Montserrat"/>
                        <a:buNone/>
                      </a:pPr>
                      <a:r>
                        <a:rPr lang="en-GB" sz="1200" dirty="0">
                          <a:solidFill>
                            <a:schemeClr val="dk2"/>
                          </a:solidFill>
                          <a:latin typeface="Montserrat SemiBold"/>
                          <a:ea typeface="Montserrat SemiBold"/>
                          <a:cs typeface="Montserrat SemiBold"/>
                          <a:sym typeface="Montserrat SemiBold"/>
                        </a:rPr>
                        <a:t>86%</a:t>
                      </a:r>
                      <a:endParaRPr sz="1200" dirty="0">
                        <a:solidFill>
                          <a:schemeClr val="dk2"/>
                        </a:solidFill>
                        <a:latin typeface="Montserrat SemiBold"/>
                        <a:ea typeface="Montserrat SemiBold"/>
                        <a:cs typeface="Montserrat SemiBold"/>
                        <a:sym typeface="Montserrat SemiBold"/>
                      </a:endParaRPr>
                    </a:p>
                  </a:txBody>
                  <a:tcPr marL="240000" marR="240000" marT="9600" marB="0" anchor="ctr">
                    <a:lnL w="28575" cap="flat" cmpd="sng">
                      <a:solidFill>
                        <a:schemeClr val="accent3"/>
                      </a:solidFill>
                      <a:prstDash val="solid"/>
                      <a:round/>
                      <a:headEnd type="none" w="sm" len="sm"/>
                      <a:tailEnd type="none" w="sm" len="sm"/>
                    </a:lnL>
                    <a:lnR w="28575" cap="flat" cmpd="sng">
                      <a:solidFill>
                        <a:schemeClr val="accent3"/>
                      </a:solidFill>
                      <a:prstDash val="solid"/>
                      <a:round/>
                      <a:headEnd type="none" w="sm" len="sm"/>
                      <a:tailEnd type="none" w="sm" len="sm"/>
                    </a:lnR>
                    <a:lnT w="28575" cap="flat" cmpd="sng">
                      <a:solidFill>
                        <a:schemeClr val="accent3"/>
                      </a:solidFill>
                      <a:prstDash val="solid"/>
                      <a:round/>
                      <a:headEnd type="none" w="sm" len="sm"/>
                      <a:tailEnd type="none" w="sm" len="sm"/>
                    </a:lnT>
                    <a:lnB w="2857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2" name="Google Shape;285;p26">
            <a:extLst>
              <a:ext uri="{FF2B5EF4-FFF2-40B4-BE49-F238E27FC236}">
                <a16:creationId xmlns:a16="http://schemas.microsoft.com/office/drawing/2014/main" id="{8733CE03-4AB5-B6AE-3535-417598C91D8A}"/>
              </a:ext>
            </a:extLst>
          </p:cNvPr>
          <p:cNvSpPr/>
          <p:nvPr/>
        </p:nvSpPr>
        <p:spPr>
          <a:xfrm>
            <a:off x="10532895" y="-639733"/>
            <a:ext cx="1659200" cy="478800"/>
          </a:xfrm>
          <a:prstGeom prst="roundRect">
            <a:avLst>
              <a:gd name="adj" fmla="val 25250"/>
            </a:avLst>
          </a:prstGeom>
          <a:solidFill>
            <a:srgbClr val="51E8D6"/>
          </a:solidFill>
          <a:ln>
            <a:noFill/>
          </a:ln>
        </p:spPr>
        <p:txBody>
          <a:bodyPr spcFirstLastPara="1" wrap="square" lIns="45700" tIns="45700" rIns="457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933" b="1" dirty="0">
                <a:solidFill>
                  <a:schemeClr val="dk1"/>
                </a:solidFill>
                <a:latin typeface="Montserrat"/>
                <a:ea typeface="Montserrat"/>
                <a:cs typeface="Montserrat"/>
                <a:sym typeface="Montserrat"/>
              </a:rPr>
              <a:t>OPTION 1</a:t>
            </a:r>
            <a:endParaRPr sz="933" b="1" dirty="0">
              <a:solidFill>
                <a:schemeClr val="dk1"/>
              </a:solidFill>
              <a:latin typeface="Montserrat"/>
              <a:ea typeface="Montserrat"/>
              <a:cs typeface="Montserrat"/>
              <a:sym typeface="Montserrat"/>
            </a:endParaRPr>
          </a:p>
        </p:txBody>
      </p:sp>
      <p:sp>
        <p:nvSpPr>
          <p:cNvPr id="3" name="Google Shape;135;p20">
            <a:extLst>
              <a:ext uri="{FF2B5EF4-FFF2-40B4-BE49-F238E27FC236}">
                <a16:creationId xmlns:a16="http://schemas.microsoft.com/office/drawing/2014/main" id="{458D5386-62F8-604D-48C6-3D9776004925}"/>
              </a:ext>
            </a:extLst>
          </p:cNvPr>
          <p:cNvSpPr/>
          <p:nvPr/>
        </p:nvSpPr>
        <p:spPr>
          <a:xfrm>
            <a:off x="11206977" y="2878451"/>
            <a:ext cx="100584" cy="137160"/>
          </a:xfrm>
          <a:prstGeom prst="upArrow">
            <a:avLst>
              <a:gd name="adj1" fmla="val 25047"/>
              <a:gd name="adj2" fmla="val 50000"/>
            </a:avLst>
          </a:prstGeom>
          <a:solidFill>
            <a:srgbClr val="00738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4" name="Google Shape;135;p20">
            <a:extLst>
              <a:ext uri="{FF2B5EF4-FFF2-40B4-BE49-F238E27FC236}">
                <a16:creationId xmlns:a16="http://schemas.microsoft.com/office/drawing/2014/main" id="{000BED68-F894-B45A-CFFF-EC9C609FA73F}"/>
              </a:ext>
            </a:extLst>
          </p:cNvPr>
          <p:cNvSpPr/>
          <p:nvPr/>
        </p:nvSpPr>
        <p:spPr>
          <a:xfrm>
            <a:off x="11206977" y="4449615"/>
            <a:ext cx="100584" cy="137160"/>
          </a:xfrm>
          <a:prstGeom prst="upArrow">
            <a:avLst>
              <a:gd name="adj1" fmla="val 25047"/>
              <a:gd name="adj2" fmla="val 50000"/>
            </a:avLst>
          </a:prstGeom>
          <a:solidFill>
            <a:srgbClr val="00738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5" name="Google Shape;135;p20">
            <a:extLst>
              <a:ext uri="{FF2B5EF4-FFF2-40B4-BE49-F238E27FC236}">
                <a16:creationId xmlns:a16="http://schemas.microsoft.com/office/drawing/2014/main" id="{84A2FB0C-D389-91A0-F52B-A62C02243F44}"/>
              </a:ext>
            </a:extLst>
          </p:cNvPr>
          <p:cNvSpPr/>
          <p:nvPr/>
        </p:nvSpPr>
        <p:spPr>
          <a:xfrm>
            <a:off x="11206977" y="5230460"/>
            <a:ext cx="100584" cy="137160"/>
          </a:xfrm>
          <a:prstGeom prst="upArrow">
            <a:avLst>
              <a:gd name="adj1" fmla="val 25047"/>
              <a:gd name="adj2" fmla="val 50000"/>
            </a:avLst>
          </a:prstGeom>
          <a:solidFill>
            <a:srgbClr val="00738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6" name="Left-Right Arrow 5">
            <a:extLst>
              <a:ext uri="{FF2B5EF4-FFF2-40B4-BE49-F238E27FC236}">
                <a16:creationId xmlns:a16="http://schemas.microsoft.com/office/drawing/2014/main" id="{032C240E-BDB6-5795-051A-4B1EF9297162}"/>
              </a:ext>
            </a:extLst>
          </p:cNvPr>
          <p:cNvSpPr/>
          <p:nvPr/>
        </p:nvSpPr>
        <p:spPr>
          <a:xfrm>
            <a:off x="11205054" y="3703363"/>
            <a:ext cx="164592" cy="82296"/>
          </a:xfrm>
          <a:prstGeom prst="leftRightArrow">
            <a:avLst/>
          </a:prstGeom>
          <a:solidFill>
            <a:srgbClr val="BF6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21"/>
          <p:cNvSpPr/>
          <p:nvPr/>
        </p:nvSpPr>
        <p:spPr>
          <a:xfrm rot="10800000" flipH="1">
            <a:off x="0" y="-121600"/>
            <a:ext cx="12192000" cy="960000"/>
          </a:xfrm>
          <a:prstGeom prst="round1Rect">
            <a:avLst>
              <a:gd name="adj" fmla="val 50000"/>
            </a:avLst>
          </a:prstGeom>
          <a:gradFill>
            <a:gsLst>
              <a:gs pos="0">
                <a:schemeClr val="accent1"/>
              </a:gs>
              <a:gs pos="100000">
                <a:schemeClr val="accent2"/>
              </a:gs>
            </a:gsLst>
            <a:lin ang="2698631"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142" name="Google Shape;142;p21"/>
          <p:cNvSpPr txBox="1"/>
          <p:nvPr/>
        </p:nvSpPr>
        <p:spPr>
          <a:xfrm>
            <a:off x="687200" y="50600"/>
            <a:ext cx="8921600" cy="615600"/>
          </a:xfrm>
          <a:prstGeom prst="rect">
            <a:avLst/>
          </a:prstGeom>
          <a:noFill/>
          <a:ln>
            <a:noFill/>
          </a:ln>
        </p:spPr>
        <p:txBody>
          <a:bodyPr spcFirstLastPara="1" wrap="square" lIns="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lt1"/>
                </a:solidFill>
                <a:latin typeface="Montserrat SemiBold"/>
                <a:ea typeface="Montserrat SemiBold"/>
                <a:cs typeface="Montserrat SemiBold"/>
                <a:sym typeface="Montserrat SemiBold"/>
              </a:rPr>
              <a:t>NRS User Survey Experience Ratings</a:t>
            </a:r>
            <a:endParaRPr sz="2400">
              <a:solidFill>
                <a:schemeClr val="lt1"/>
              </a:solidFill>
              <a:latin typeface="Montserrat SemiBold"/>
              <a:ea typeface="Montserrat SemiBold"/>
              <a:cs typeface="Montserrat SemiBold"/>
              <a:sym typeface="Montserrat SemiBold"/>
            </a:endParaRPr>
          </a:p>
        </p:txBody>
      </p:sp>
      <p:grpSp>
        <p:nvGrpSpPr>
          <p:cNvPr id="143" name="Google Shape;143;p21" descr="Chart displaying responses to the question, &quot;I was satisfied with the service today&quot;.&#10;Responses were Strongly Disagree at 2.6%, Disagree at 3.8%, Neither Agree nor Disagree at 10.7%, Agree at 33.2% and Strongly Agree at 49.8%."/>
          <p:cNvGrpSpPr/>
          <p:nvPr/>
        </p:nvGrpSpPr>
        <p:grpSpPr>
          <a:xfrm>
            <a:off x="1006351" y="2225701"/>
            <a:ext cx="10179291" cy="2576767"/>
            <a:chOff x="574025" y="1526038"/>
            <a:chExt cx="1518300" cy="1932575"/>
          </a:xfrm>
        </p:grpSpPr>
        <p:cxnSp>
          <p:nvCxnSpPr>
            <p:cNvPr id="144" name="Google Shape;144;p21"/>
            <p:cNvCxnSpPr/>
            <p:nvPr/>
          </p:nvCxnSpPr>
          <p:spPr>
            <a:xfrm>
              <a:off x="574025" y="1526038"/>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45" name="Google Shape;145;p21"/>
            <p:cNvCxnSpPr/>
            <p:nvPr/>
          </p:nvCxnSpPr>
          <p:spPr>
            <a:xfrm>
              <a:off x="574025" y="1740768"/>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46" name="Google Shape;146;p21"/>
            <p:cNvCxnSpPr/>
            <p:nvPr/>
          </p:nvCxnSpPr>
          <p:spPr>
            <a:xfrm>
              <a:off x="574025" y="1955499"/>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47" name="Google Shape;147;p21"/>
            <p:cNvCxnSpPr/>
            <p:nvPr/>
          </p:nvCxnSpPr>
          <p:spPr>
            <a:xfrm>
              <a:off x="574025" y="2170229"/>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48" name="Google Shape;148;p21"/>
            <p:cNvCxnSpPr/>
            <p:nvPr/>
          </p:nvCxnSpPr>
          <p:spPr>
            <a:xfrm>
              <a:off x="574025" y="2384960"/>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49" name="Google Shape;149;p21"/>
            <p:cNvCxnSpPr/>
            <p:nvPr/>
          </p:nvCxnSpPr>
          <p:spPr>
            <a:xfrm>
              <a:off x="574025" y="2599690"/>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50" name="Google Shape;150;p21"/>
            <p:cNvCxnSpPr/>
            <p:nvPr/>
          </p:nvCxnSpPr>
          <p:spPr>
            <a:xfrm>
              <a:off x="574025" y="2814421"/>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51" name="Google Shape;151;p21"/>
            <p:cNvCxnSpPr/>
            <p:nvPr/>
          </p:nvCxnSpPr>
          <p:spPr>
            <a:xfrm>
              <a:off x="574025" y="3029151"/>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52" name="Google Shape;152;p21"/>
            <p:cNvCxnSpPr/>
            <p:nvPr/>
          </p:nvCxnSpPr>
          <p:spPr>
            <a:xfrm>
              <a:off x="574025" y="3243882"/>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53" name="Google Shape;153;p21"/>
            <p:cNvCxnSpPr/>
            <p:nvPr/>
          </p:nvCxnSpPr>
          <p:spPr>
            <a:xfrm>
              <a:off x="574025" y="3458613"/>
              <a:ext cx="1518300" cy="0"/>
            </a:xfrm>
            <a:prstGeom prst="straightConnector1">
              <a:avLst/>
            </a:prstGeom>
            <a:noFill/>
            <a:ln w="9525" cap="flat" cmpd="sng">
              <a:solidFill>
                <a:srgbClr val="EFEFEF"/>
              </a:solidFill>
              <a:prstDash val="solid"/>
              <a:round/>
              <a:headEnd type="none" w="med" len="med"/>
              <a:tailEnd type="none" w="med" len="med"/>
            </a:ln>
          </p:spPr>
        </p:cxnSp>
      </p:grpSp>
      <p:sp>
        <p:nvSpPr>
          <p:cNvPr id="154" name="Google Shape;154;p21"/>
          <p:cNvSpPr/>
          <p:nvPr/>
        </p:nvSpPr>
        <p:spPr>
          <a:xfrm>
            <a:off x="920000" y="1175533"/>
            <a:ext cx="10335600" cy="540800"/>
          </a:xfrm>
          <a:prstGeom prst="round2DiagRect">
            <a:avLst>
              <a:gd name="adj1" fmla="val 50000"/>
              <a:gd name="adj2" fmla="val 0"/>
            </a:avLst>
          </a:prstGeom>
          <a:solidFill>
            <a:srgbClr val="F3F3F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600" i="1">
                <a:solidFill>
                  <a:schemeClr val="accent2"/>
                </a:solidFill>
                <a:latin typeface="Montserrat SemiBold"/>
                <a:ea typeface="Montserrat SemiBold"/>
                <a:cs typeface="Montserrat SemiBold"/>
                <a:sym typeface="Montserrat SemiBold"/>
              </a:rPr>
              <a:t>I was satisfied with the service today</a:t>
            </a:r>
            <a:endParaRPr sz="1600" i="1">
              <a:solidFill>
                <a:schemeClr val="accent2"/>
              </a:solidFill>
              <a:latin typeface="Montserrat SemiBold"/>
              <a:ea typeface="Montserrat SemiBold"/>
              <a:cs typeface="Montserrat SemiBold"/>
              <a:sym typeface="Montserrat SemiBold"/>
            </a:endParaRPr>
          </a:p>
        </p:txBody>
      </p:sp>
      <p:sp>
        <p:nvSpPr>
          <p:cNvPr id="155" name="Google Shape;155;p21"/>
          <p:cNvSpPr/>
          <p:nvPr/>
        </p:nvSpPr>
        <p:spPr>
          <a:xfrm>
            <a:off x="9144784" y="2551673"/>
            <a:ext cx="1263200" cy="2591893"/>
          </a:xfrm>
          <a:prstGeom prst="rect">
            <a:avLst/>
          </a:prstGeom>
          <a:solidFill>
            <a:srgbClr val="A8F3EB"/>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Font typeface="Arial"/>
              <a:buNone/>
            </a:pPr>
            <a:endParaRPr sz="1067">
              <a:solidFill>
                <a:srgbClr val="244061"/>
              </a:solidFill>
              <a:latin typeface="Montserrat SemiBold"/>
              <a:ea typeface="Montserrat SemiBold"/>
              <a:cs typeface="Montserrat SemiBold"/>
              <a:sym typeface="Montserrat SemiBold"/>
            </a:endParaRPr>
          </a:p>
        </p:txBody>
      </p:sp>
      <p:sp>
        <p:nvSpPr>
          <p:cNvPr id="156" name="Google Shape;156;p21"/>
          <p:cNvSpPr/>
          <p:nvPr/>
        </p:nvSpPr>
        <p:spPr>
          <a:xfrm>
            <a:off x="7300484" y="3429000"/>
            <a:ext cx="1263200" cy="1714904"/>
          </a:xfrm>
          <a:prstGeom prst="rect">
            <a:avLst/>
          </a:prstGeom>
          <a:solidFill>
            <a:srgbClr val="25E2CC"/>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rgbClr val="244061"/>
              </a:solidFill>
              <a:latin typeface="Montserrat SemiBold"/>
              <a:ea typeface="Montserrat SemiBold"/>
              <a:cs typeface="Montserrat SemiBold"/>
              <a:sym typeface="Montserrat SemiBold"/>
            </a:endParaRPr>
          </a:p>
        </p:txBody>
      </p:sp>
      <p:sp>
        <p:nvSpPr>
          <p:cNvPr id="157" name="Google Shape;157;p21"/>
          <p:cNvSpPr/>
          <p:nvPr/>
        </p:nvSpPr>
        <p:spPr>
          <a:xfrm>
            <a:off x="1767551" y="4876481"/>
            <a:ext cx="1263200" cy="267184"/>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158" name="Google Shape;158;p21"/>
          <p:cNvSpPr/>
          <p:nvPr/>
        </p:nvSpPr>
        <p:spPr>
          <a:xfrm>
            <a:off x="3611851" y="4764903"/>
            <a:ext cx="1263200" cy="378896"/>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159" name="Google Shape;159;p21"/>
          <p:cNvSpPr/>
          <p:nvPr/>
        </p:nvSpPr>
        <p:spPr>
          <a:xfrm>
            <a:off x="5456184" y="4516160"/>
            <a:ext cx="1263200" cy="627239"/>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160" name="Google Shape;160;p21"/>
          <p:cNvSpPr txBox="1"/>
          <p:nvPr/>
        </p:nvSpPr>
        <p:spPr>
          <a:xfrm>
            <a:off x="9144793"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Strongly Agree</a:t>
            </a:r>
            <a:endParaRPr sz="1067">
              <a:solidFill>
                <a:schemeClr val="accent1"/>
              </a:solidFill>
              <a:latin typeface="Montserrat SemiBold"/>
              <a:ea typeface="Montserrat SemiBold"/>
              <a:cs typeface="Montserrat SemiBold"/>
              <a:sym typeface="Montserrat SemiBold"/>
            </a:endParaRPr>
          </a:p>
        </p:txBody>
      </p:sp>
      <p:cxnSp>
        <p:nvCxnSpPr>
          <p:cNvPr id="161" name="Google Shape;161;p21"/>
          <p:cNvCxnSpPr/>
          <p:nvPr/>
        </p:nvCxnSpPr>
        <p:spPr>
          <a:xfrm>
            <a:off x="1006351" y="5143767"/>
            <a:ext cx="10179200" cy="0"/>
          </a:xfrm>
          <a:prstGeom prst="straightConnector1">
            <a:avLst/>
          </a:prstGeom>
          <a:noFill/>
          <a:ln w="19050" cap="flat" cmpd="sng">
            <a:solidFill>
              <a:srgbClr val="B7B7B7"/>
            </a:solidFill>
            <a:prstDash val="solid"/>
            <a:round/>
            <a:headEnd type="none" w="med" len="med"/>
            <a:tailEnd type="none" w="med" len="med"/>
          </a:ln>
        </p:spPr>
      </p:cxnSp>
      <p:sp>
        <p:nvSpPr>
          <p:cNvPr id="162" name="Google Shape;162;p21"/>
          <p:cNvSpPr txBox="1"/>
          <p:nvPr/>
        </p:nvSpPr>
        <p:spPr>
          <a:xfrm>
            <a:off x="7300493"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Agree</a:t>
            </a:r>
            <a:endParaRPr sz="1067">
              <a:solidFill>
                <a:schemeClr val="accent1"/>
              </a:solidFill>
              <a:latin typeface="Montserrat SemiBold"/>
              <a:ea typeface="Montserrat SemiBold"/>
              <a:cs typeface="Montserrat SemiBold"/>
              <a:sym typeface="Montserrat SemiBold"/>
            </a:endParaRPr>
          </a:p>
        </p:txBody>
      </p:sp>
      <p:sp>
        <p:nvSpPr>
          <p:cNvPr id="163" name="Google Shape;163;p21"/>
          <p:cNvSpPr txBox="1"/>
          <p:nvPr/>
        </p:nvSpPr>
        <p:spPr>
          <a:xfrm>
            <a:off x="5464360" y="5240844"/>
            <a:ext cx="1263200" cy="557046"/>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Neither Agree</a:t>
            </a:r>
            <a:br>
              <a:rPr lang="en-GB" sz="1067">
                <a:solidFill>
                  <a:schemeClr val="accent1"/>
                </a:solidFill>
                <a:latin typeface="Montserrat SemiBold"/>
                <a:ea typeface="Montserrat SemiBold"/>
                <a:cs typeface="Montserrat SemiBold"/>
                <a:sym typeface="Montserrat SemiBold"/>
              </a:rPr>
            </a:br>
            <a:r>
              <a:rPr lang="en-GB" sz="1067">
                <a:solidFill>
                  <a:schemeClr val="accent1"/>
                </a:solidFill>
                <a:latin typeface="Montserrat SemiBold"/>
                <a:ea typeface="Montserrat SemiBold"/>
                <a:cs typeface="Montserrat SemiBold"/>
                <a:sym typeface="Montserrat SemiBold"/>
              </a:rPr>
              <a:t>nor Disagree</a:t>
            </a:r>
            <a:endParaRPr sz="1067">
              <a:solidFill>
                <a:schemeClr val="accent1"/>
              </a:solidFill>
              <a:latin typeface="Montserrat SemiBold"/>
              <a:ea typeface="Montserrat SemiBold"/>
              <a:cs typeface="Montserrat SemiBold"/>
              <a:sym typeface="Montserrat SemiBold"/>
            </a:endParaRPr>
          </a:p>
        </p:txBody>
      </p:sp>
      <p:sp>
        <p:nvSpPr>
          <p:cNvPr id="164" name="Google Shape;164;p21"/>
          <p:cNvSpPr txBox="1"/>
          <p:nvPr/>
        </p:nvSpPr>
        <p:spPr>
          <a:xfrm>
            <a:off x="3611860"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Disagree</a:t>
            </a:r>
            <a:endParaRPr sz="1067">
              <a:solidFill>
                <a:schemeClr val="accent1"/>
              </a:solidFill>
              <a:latin typeface="Montserrat SemiBold"/>
              <a:ea typeface="Montserrat SemiBold"/>
              <a:cs typeface="Montserrat SemiBold"/>
              <a:sym typeface="Montserrat SemiBold"/>
            </a:endParaRPr>
          </a:p>
        </p:txBody>
      </p:sp>
      <p:sp>
        <p:nvSpPr>
          <p:cNvPr id="165" name="Google Shape;165;p21"/>
          <p:cNvSpPr txBox="1"/>
          <p:nvPr/>
        </p:nvSpPr>
        <p:spPr>
          <a:xfrm>
            <a:off x="1783927"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Strongly Disagree</a:t>
            </a:r>
            <a:endParaRPr sz="1067">
              <a:solidFill>
                <a:schemeClr val="accent1"/>
              </a:solidFill>
              <a:latin typeface="Montserrat SemiBold"/>
              <a:ea typeface="Montserrat SemiBold"/>
              <a:cs typeface="Montserrat SemiBold"/>
              <a:sym typeface="Montserrat SemiBold"/>
            </a:endParaRPr>
          </a:p>
        </p:txBody>
      </p:sp>
      <p:sp>
        <p:nvSpPr>
          <p:cNvPr id="166" name="Google Shape;166;p21"/>
          <p:cNvSpPr/>
          <p:nvPr/>
        </p:nvSpPr>
        <p:spPr>
          <a:xfrm>
            <a:off x="9416384" y="2112834"/>
            <a:ext cx="720000" cy="288000"/>
          </a:xfrm>
          <a:prstGeom prst="roundRect">
            <a:avLst>
              <a:gd name="adj" fmla="val 50000"/>
            </a:avLst>
          </a:prstGeom>
          <a:solidFill>
            <a:srgbClr val="A8F3EB"/>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Font typeface="Arial"/>
              <a:buNone/>
            </a:pPr>
            <a:r>
              <a:rPr lang="en-GB" sz="1067" dirty="0">
                <a:solidFill>
                  <a:srgbClr val="244061"/>
                </a:solidFill>
                <a:latin typeface="Montserrat SemiBold"/>
                <a:ea typeface="Montserrat SemiBold"/>
                <a:cs typeface="Montserrat SemiBold"/>
                <a:sym typeface="Montserrat SemiBold"/>
              </a:rPr>
              <a:t>49.8%</a:t>
            </a:r>
            <a:endParaRPr sz="1067" dirty="0">
              <a:solidFill>
                <a:srgbClr val="244061"/>
              </a:solidFill>
              <a:latin typeface="Montserrat SemiBold"/>
              <a:ea typeface="Montserrat SemiBold"/>
              <a:cs typeface="Montserrat SemiBold"/>
              <a:sym typeface="Montserrat SemiBold"/>
            </a:endParaRPr>
          </a:p>
        </p:txBody>
      </p:sp>
      <p:sp>
        <p:nvSpPr>
          <p:cNvPr id="167" name="Google Shape;167;p21"/>
          <p:cNvSpPr/>
          <p:nvPr/>
        </p:nvSpPr>
        <p:spPr>
          <a:xfrm>
            <a:off x="7572084" y="2978836"/>
            <a:ext cx="720000" cy="288000"/>
          </a:xfrm>
          <a:prstGeom prst="roundRect">
            <a:avLst>
              <a:gd name="adj" fmla="val 50000"/>
            </a:avLst>
          </a:prstGeom>
          <a:solidFill>
            <a:srgbClr val="25E2CC"/>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rgbClr val="244061"/>
                </a:solidFill>
                <a:latin typeface="Montserrat SemiBold"/>
                <a:ea typeface="Montserrat SemiBold"/>
                <a:cs typeface="Montserrat SemiBold"/>
                <a:sym typeface="Montserrat SemiBold"/>
              </a:rPr>
              <a:t>33.2%</a:t>
            </a:r>
            <a:endParaRPr sz="1067" dirty="0">
              <a:solidFill>
                <a:srgbClr val="244061"/>
              </a:solidFill>
              <a:latin typeface="Montserrat SemiBold"/>
              <a:ea typeface="Montserrat SemiBold"/>
              <a:cs typeface="Montserrat SemiBold"/>
              <a:sym typeface="Montserrat SemiBold"/>
            </a:endParaRPr>
          </a:p>
        </p:txBody>
      </p:sp>
      <p:sp>
        <p:nvSpPr>
          <p:cNvPr id="168" name="Google Shape;168;p21"/>
          <p:cNvSpPr/>
          <p:nvPr/>
        </p:nvSpPr>
        <p:spPr>
          <a:xfrm>
            <a:off x="5727784" y="4092231"/>
            <a:ext cx="720000" cy="288000"/>
          </a:xfrm>
          <a:prstGeom prst="roundRect">
            <a:avLst>
              <a:gd name="adj" fmla="val 50000"/>
            </a:avLst>
          </a:prstGeom>
          <a:solidFill>
            <a:schemeClr val="accent2"/>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10.7%</a:t>
            </a:r>
            <a:endParaRPr sz="1067" dirty="0">
              <a:solidFill>
                <a:schemeClr val="lt1"/>
              </a:solidFill>
              <a:latin typeface="Montserrat SemiBold"/>
              <a:ea typeface="Montserrat SemiBold"/>
              <a:cs typeface="Montserrat SemiBold"/>
              <a:sym typeface="Montserrat SemiBold"/>
            </a:endParaRPr>
          </a:p>
        </p:txBody>
      </p:sp>
      <p:sp>
        <p:nvSpPr>
          <p:cNvPr id="169" name="Google Shape;169;p21"/>
          <p:cNvSpPr/>
          <p:nvPr/>
        </p:nvSpPr>
        <p:spPr>
          <a:xfrm>
            <a:off x="3883484" y="4362064"/>
            <a:ext cx="720000" cy="288000"/>
          </a:xfrm>
          <a:prstGeom prst="roundRect">
            <a:avLst>
              <a:gd name="adj" fmla="val 50000"/>
            </a:avLst>
          </a:prstGeom>
          <a:solidFill>
            <a:schemeClr val="accent1"/>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3.8%</a:t>
            </a:r>
            <a:endParaRPr sz="1067" dirty="0">
              <a:solidFill>
                <a:schemeClr val="lt1"/>
              </a:solidFill>
              <a:latin typeface="Montserrat SemiBold"/>
              <a:ea typeface="Montserrat SemiBold"/>
              <a:cs typeface="Montserrat SemiBold"/>
              <a:sym typeface="Montserrat SemiBold"/>
            </a:endParaRPr>
          </a:p>
        </p:txBody>
      </p:sp>
      <p:sp>
        <p:nvSpPr>
          <p:cNvPr id="170" name="Google Shape;170;p21"/>
          <p:cNvSpPr/>
          <p:nvPr/>
        </p:nvSpPr>
        <p:spPr>
          <a:xfrm>
            <a:off x="2055517" y="4476903"/>
            <a:ext cx="720000" cy="288000"/>
          </a:xfrm>
          <a:prstGeom prst="roundRect">
            <a:avLst>
              <a:gd name="adj" fmla="val 50000"/>
            </a:avLst>
          </a:prstGeom>
          <a:solidFill>
            <a:schemeClr val="accent4"/>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2.6%</a:t>
            </a:r>
            <a:endParaRPr sz="1067" dirty="0">
              <a:solidFill>
                <a:schemeClr val="lt1"/>
              </a:solidFill>
              <a:latin typeface="Montserrat SemiBold"/>
              <a:ea typeface="Montserrat SemiBold"/>
              <a:cs typeface="Montserrat SemiBold"/>
              <a:sym typeface="Montserrat SemiBold"/>
            </a:endParaRPr>
          </a:p>
        </p:txBody>
      </p:sp>
      <p:sp>
        <p:nvSpPr>
          <p:cNvPr id="2" name="object 6">
            <a:extLst>
              <a:ext uri="{FF2B5EF4-FFF2-40B4-BE49-F238E27FC236}">
                <a16:creationId xmlns:a16="http://schemas.microsoft.com/office/drawing/2014/main" id="{8FA588C4-D70C-CAEF-EDFC-C67BCC48EE92}"/>
              </a:ext>
            </a:extLst>
          </p:cNvPr>
          <p:cNvSpPr txBox="1"/>
          <p:nvPr/>
        </p:nvSpPr>
        <p:spPr>
          <a:xfrm>
            <a:off x="935390" y="5743643"/>
            <a:ext cx="5792170" cy="151323"/>
          </a:xfrm>
          <a:prstGeom prst="rect">
            <a:avLst/>
          </a:prstGeom>
        </p:spPr>
        <p:txBody>
          <a:bodyPr vert="horz" wrap="square" lIns="0" tIns="12700" rIns="0" bIns="0" rtlCol="0">
            <a:spAutoFit/>
          </a:bodyPr>
          <a:lstStyle/>
          <a:p>
            <a:pPr marL="38100">
              <a:lnSpc>
                <a:spcPct val="100000"/>
              </a:lnSpc>
              <a:spcBef>
                <a:spcPts val="100"/>
              </a:spcBef>
            </a:pPr>
            <a:r>
              <a:rPr lang="en-AU" sz="800" i="1" baseline="27777" dirty="0">
                <a:solidFill>
                  <a:schemeClr val="tx1">
                    <a:lumMod val="75000"/>
                    <a:lumOff val="25000"/>
                  </a:schemeClr>
                </a:solidFill>
                <a:latin typeface="Montserrat" pitchFamily="2" charset="77"/>
                <a:cs typeface="Calibri"/>
              </a:rPr>
              <a:t>1</a:t>
            </a:r>
            <a:r>
              <a:rPr lang="en-AU" sz="800" i="1" spc="142" baseline="27777" dirty="0">
                <a:solidFill>
                  <a:schemeClr val="tx1">
                    <a:lumMod val="75000"/>
                    <a:lumOff val="25000"/>
                  </a:schemeClr>
                </a:solidFill>
                <a:latin typeface="Montserrat" pitchFamily="2" charset="77"/>
                <a:cs typeface="Calibri"/>
              </a:rPr>
              <a:t> </a:t>
            </a:r>
            <a:r>
              <a:rPr lang="en-AU" sz="900" i="1" dirty="0">
                <a:solidFill>
                  <a:schemeClr val="tx1">
                    <a:lumMod val="75000"/>
                    <a:lumOff val="25000"/>
                  </a:schemeClr>
                </a:solidFill>
                <a:latin typeface="Montserrat" pitchFamily="2" charset="77"/>
                <a:cs typeface="Calibri"/>
              </a:rPr>
              <a:t>Surveys</a:t>
            </a:r>
            <a:r>
              <a:rPr lang="en-AU" sz="900" i="1" spc="-25" dirty="0">
                <a:solidFill>
                  <a:schemeClr val="tx1">
                    <a:lumMod val="75000"/>
                    <a:lumOff val="25000"/>
                  </a:schemeClr>
                </a:solidFill>
                <a:latin typeface="Montserrat" pitchFamily="2" charset="77"/>
                <a:cs typeface="Calibri"/>
              </a:rPr>
              <a:t> </a:t>
            </a:r>
            <a:r>
              <a:rPr lang="en-AU" sz="900" i="1" dirty="0">
                <a:solidFill>
                  <a:schemeClr val="tx1">
                    <a:lumMod val="75000"/>
                    <a:lumOff val="25000"/>
                  </a:schemeClr>
                </a:solidFill>
                <a:latin typeface="Montserrat" pitchFamily="2" charset="77"/>
                <a:cs typeface="Calibri"/>
              </a:rPr>
              <a:t>conducted</a:t>
            </a:r>
            <a:r>
              <a:rPr lang="en-AU" sz="900" i="1" spc="-35" dirty="0">
                <a:solidFill>
                  <a:schemeClr val="tx1">
                    <a:lumMod val="75000"/>
                    <a:lumOff val="25000"/>
                  </a:schemeClr>
                </a:solidFill>
                <a:latin typeface="Montserrat" pitchFamily="2" charset="77"/>
                <a:cs typeface="Calibri"/>
              </a:rPr>
              <a:t> </a:t>
            </a:r>
            <a:r>
              <a:rPr lang="en-US" sz="900" i="1" spc="-35" dirty="0">
                <a:solidFill>
                  <a:schemeClr val="tx1">
                    <a:lumMod val="75000"/>
                    <a:lumOff val="25000"/>
                  </a:schemeClr>
                </a:solidFill>
                <a:latin typeface="Montserrat" pitchFamily="2" charset="77"/>
                <a:cs typeface="Calibri"/>
              </a:rPr>
              <a:t>17</a:t>
            </a:r>
            <a:r>
              <a:rPr lang="en-US" sz="900" i="1" spc="-35" baseline="30000" dirty="0">
                <a:solidFill>
                  <a:schemeClr val="tx1">
                    <a:lumMod val="75000"/>
                    <a:lumOff val="25000"/>
                  </a:schemeClr>
                </a:solidFill>
                <a:latin typeface="Montserrat" pitchFamily="2" charset="77"/>
                <a:cs typeface="Calibri"/>
              </a:rPr>
              <a:t>th</a:t>
            </a:r>
            <a:r>
              <a:rPr lang="en-US" sz="900" i="1" spc="-35" dirty="0">
                <a:solidFill>
                  <a:schemeClr val="tx1">
                    <a:lumMod val="75000"/>
                    <a:lumOff val="25000"/>
                  </a:schemeClr>
                </a:solidFill>
                <a:latin typeface="Montserrat" pitchFamily="2" charset="77"/>
                <a:cs typeface="Calibri"/>
              </a:rPr>
              <a:t> Nov to 21</a:t>
            </a:r>
            <a:r>
              <a:rPr lang="en-US" sz="900" i="1" spc="-35" baseline="30000" dirty="0">
                <a:solidFill>
                  <a:schemeClr val="tx1">
                    <a:lumMod val="75000"/>
                    <a:lumOff val="25000"/>
                  </a:schemeClr>
                </a:solidFill>
                <a:latin typeface="Montserrat" pitchFamily="2" charset="77"/>
                <a:cs typeface="Calibri"/>
              </a:rPr>
              <a:t>st</a:t>
            </a:r>
            <a:r>
              <a:rPr lang="en-US" sz="900" i="1" spc="-35" dirty="0">
                <a:solidFill>
                  <a:schemeClr val="tx1">
                    <a:lumMod val="75000"/>
                    <a:lumOff val="25000"/>
                  </a:schemeClr>
                </a:solidFill>
                <a:latin typeface="Montserrat" pitchFamily="2" charset="77"/>
                <a:cs typeface="Calibri"/>
              </a:rPr>
              <a:t> Dec 2025</a:t>
            </a:r>
            <a:r>
              <a:rPr lang="en-AU" sz="900" i="1" dirty="0">
                <a:solidFill>
                  <a:schemeClr val="tx1">
                    <a:lumMod val="75000"/>
                    <a:lumOff val="25000"/>
                  </a:schemeClr>
                </a:solidFill>
                <a:latin typeface="Montserrat" pitchFamily="2" charset="77"/>
                <a:cs typeface="Calibri"/>
              </a:rPr>
              <a:t>,</a:t>
            </a:r>
            <a:r>
              <a:rPr lang="en-AU" sz="900" i="1" spc="-5" dirty="0">
                <a:solidFill>
                  <a:schemeClr val="tx1">
                    <a:lumMod val="75000"/>
                    <a:lumOff val="25000"/>
                  </a:schemeClr>
                </a:solidFill>
                <a:latin typeface="Montserrat" pitchFamily="2" charset="77"/>
                <a:cs typeface="Calibri"/>
              </a:rPr>
              <a:t> </a:t>
            </a:r>
            <a:r>
              <a:rPr lang="en-AU" sz="900" i="1" spc="-20" dirty="0">
                <a:solidFill>
                  <a:schemeClr val="tx1">
                    <a:lumMod val="75000"/>
                    <a:lumOff val="25000"/>
                  </a:schemeClr>
                </a:solidFill>
                <a:latin typeface="Montserrat" pitchFamily="2" charset="77"/>
                <a:cs typeface="Calibri"/>
              </a:rPr>
              <a:t>n=45</a:t>
            </a:r>
            <a:r>
              <a:rPr lang="en-US" sz="900" i="1" spc="-20" dirty="0">
                <a:solidFill>
                  <a:schemeClr val="tx1">
                    <a:lumMod val="75000"/>
                    <a:lumOff val="25000"/>
                  </a:schemeClr>
                </a:solidFill>
                <a:latin typeface="Montserrat" pitchFamily="2" charset="77"/>
                <a:cs typeface="Calibri"/>
              </a:rPr>
              <a:t>3</a:t>
            </a:r>
            <a:endParaRPr lang="en-AU" sz="900" i="1" dirty="0">
              <a:solidFill>
                <a:schemeClr val="tx1">
                  <a:lumMod val="75000"/>
                  <a:lumOff val="25000"/>
                </a:schemeClr>
              </a:solidFill>
              <a:latin typeface="Montserrat" pitchFamily="2" charset="77"/>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2"/>
          <p:cNvSpPr/>
          <p:nvPr/>
        </p:nvSpPr>
        <p:spPr>
          <a:xfrm rot="10800000" flipH="1">
            <a:off x="0" y="-121600"/>
            <a:ext cx="12192000" cy="960000"/>
          </a:xfrm>
          <a:prstGeom prst="round1Rect">
            <a:avLst>
              <a:gd name="adj" fmla="val 50000"/>
            </a:avLst>
          </a:prstGeom>
          <a:gradFill>
            <a:gsLst>
              <a:gs pos="0">
                <a:schemeClr val="accent1"/>
              </a:gs>
              <a:gs pos="100000">
                <a:schemeClr val="accent2"/>
              </a:gs>
            </a:gsLst>
            <a:lin ang="2698631"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176" name="Google Shape;176;p22"/>
          <p:cNvSpPr txBox="1"/>
          <p:nvPr/>
        </p:nvSpPr>
        <p:spPr>
          <a:xfrm>
            <a:off x="687200" y="50600"/>
            <a:ext cx="8921600" cy="615600"/>
          </a:xfrm>
          <a:prstGeom prst="rect">
            <a:avLst/>
          </a:prstGeom>
          <a:noFill/>
          <a:ln>
            <a:noFill/>
          </a:ln>
        </p:spPr>
        <p:txBody>
          <a:bodyPr spcFirstLastPara="1" wrap="square" lIns="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lt1"/>
                </a:solidFill>
                <a:latin typeface="Montserrat SemiBold"/>
                <a:ea typeface="Montserrat SemiBold"/>
                <a:cs typeface="Montserrat SemiBold"/>
                <a:sym typeface="Montserrat SemiBold"/>
              </a:rPr>
              <a:t>NRS User Survey Experience Ratings</a:t>
            </a:r>
            <a:endParaRPr sz="2400">
              <a:solidFill>
                <a:schemeClr val="lt1"/>
              </a:solidFill>
              <a:latin typeface="Montserrat SemiBold"/>
              <a:ea typeface="Montserrat SemiBold"/>
              <a:cs typeface="Montserrat SemiBold"/>
              <a:sym typeface="Montserrat SemiBold"/>
            </a:endParaRPr>
          </a:p>
        </p:txBody>
      </p:sp>
      <p:grpSp>
        <p:nvGrpSpPr>
          <p:cNvPr id="177" name="Google Shape;177;p22" descr="Chart displaying responses to the question, “The service met my need”.&#10;Responses were Strongly Disagree at 2.8%, Disagree at 3.3%, Neither Agree nor Disagree at 7.8%, Agree at 34.4% and Strongly Agree at 51.7%"/>
          <p:cNvGrpSpPr/>
          <p:nvPr/>
        </p:nvGrpSpPr>
        <p:grpSpPr>
          <a:xfrm>
            <a:off x="1006351" y="2225701"/>
            <a:ext cx="10179291" cy="2576767"/>
            <a:chOff x="574025" y="1526038"/>
            <a:chExt cx="1518300" cy="1932575"/>
          </a:xfrm>
        </p:grpSpPr>
        <p:cxnSp>
          <p:nvCxnSpPr>
            <p:cNvPr id="178" name="Google Shape;178;p22"/>
            <p:cNvCxnSpPr/>
            <p:nvPr/>
          </p:nvCxnSpPr>
          <p:spPr>
            <a:xfrm>
              <a:off x="574025" y="1526038"/>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79" name="Google Shape;179;p22"/>
            <p:cNvCxnSpPr/>
            <p:nvPr/>
          </p:nvCxnSpPr>
          <p:spPr>
            <a:xfrm>
              <a:off x="574025" y="1740768"/>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80" name="Google Shape;180;p22"/>
            <p:cNvCxnSpPr/>
            <p:nvPr/>
          </p:nvCxnSpPr>
          <p:spPr>
            <a:xfrm>
              <a:off x="574025" y="1955499"/>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81" name="Google Shape;181;p22"/>
            <p:cNvCxnSpPr/>
            <p:nvPr/>
          </p:nvCxnSpPr>
          <p:spPr>
            <a:xfrm>
              <a:off x="574025" y="2170229"/>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82" name="Google Shape;182;p22"/>
            <p:cNvCxnSpPr/>
            <p:nvPr/>
          </p:nvCxnSpPr>
          <p:spPr>
            <a:xfrm>
              <a:off x="574025" y="2384960"/>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83" name="Google Shape;183;p22"/>
            <p:cNvCxnSpPr/>
            <p:nvPr/>
          </p:nvCxnSpPr>
          <p:spPr>
            <a:xfrm>
              <a:off x="574025" y="2599690"/>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84" name="Google Shape;184;p22"/>
            <p:cNvCxnSpPr/>
            <p:nvPr/>
          </p:nvCxnSpPr>
          <p:spPr>
            <a:xfrm>
              <a:off x="574025" y="2814421"/>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85" name="Google Shape;185;p22"/>
            <p:cNvCxnSpPr/>
            <p:nvPr/>
          </p:nvCxnSpPr>
          <p:spPr>
            <a:xfrm>
              <a:off x="574025" y="3029151"/>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86" name="Google Shape;186;p22"/>
            <p:cNvCxnSpPr/>
            <p:nvPr/>
          </p:nvCxnSpPr>
          <p:spPr>
            <a:xfrm>
              <a:off x="574025" y="3243882"/>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187" name="Google Shape;187;p22"/>
            <p:cNvCxnSpPr/>
            <p:nvPr/>
          </p:nvCxnSpPr>
          <p:spPr>
            <a:xfrm>
              <a:off x="574025" y="3458613"/>
              <a:ext cx="1518300" cy="0"/>
            </a:xfrm>
            <a:prstGeom prst="straightConnector1">
              <a:avLst/>
            </a:prstGeom>
            <a:noFill/>
            <a:ln w="9525" cap="flat" cmpd="sng">
              <a:solidFill>
                <a:srgbClr val="EFEFEF"/>
              </a:solidFill>
              <a:prstDash val="solid"/>
              <a:round/>
              <a:headEnd type="none" w="med" len="med"/>
              <a:tailEnd type="none" w="med" len="med"/>
            </a:ln>
          </p:spPr>
        </p:cxnSp>
      </p:grpSp>
      <p:sp>
        <p:nvSpPr>
          <p:cNvPr id="188" name="Google Shape;188;p22"/>
          <p:cNvSpPr/>
          <p:nvPr/>
        </p:nvSpPr>
        <p:spPr>
          <a:xfrm>
            <a:off x="920000" y="1175533"/>
            <a:ext cx="10335600" cy="540800"/>
          </a:xfrm>
          <a:prstGeom prst="round2DiagRect">
            <a:avLst>
              <a:gd name="adj1" fmla="val 50000"/>
              <a:gd name="adj2" fmla="val 0"/>
            </a:avLst>
          </a:prstGeom>
          <a:solidFill>
            <a:srgbClr val="F3F3F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600" i="1" dirty="0">
                <a:solidFill>
                  <a:schemeClr val="accent2"/>
                </a:solidFill>
                <a:latin typeface="Montserrat SemiBold"/>
                <a:ea typeface="Montserrat SemiBold"/>
                <a:cs typeface="Montserrat SemiBold"/>
                <a:sym typeface="Montserrat SemiBold"/>
              </a:rPr>
              <a:t>The service met my need</a:t>
            </a:r>
            <a:endParaRPr sz="1600" i="1" dirty="0">
              <a:solidFill>
                <a:schemeClr val="accent2"/>
              </a:solidFill>
              <a:latin typeface="Montserrat SemiBold"/>
              <a:ea typeface="Montserrat SemiBold"/>
              <a:cs typeface="Montserrat SemiBold"/>
              <a:sym typeface="Montserrat SemiBold"/>
            </a:endParaRPr>
          </a:p>
        </p:txBody>
      </p:sp>
      <p:sp>
        <p:nvSpPr>
          <p:cNvPr id="189" name="Google Shape;189;p22"/>
          <p:cNvSpPr/>
          <p:nvPr/>
        </p:nvSpPr>
        <p:spPr>
          <a:xfrm>
            <a:off x="9144784" y="2370767"/>
            <a:ext cx="1263200" cy="2772800"/>
          </a:xfrm>
          <a:prstGeom prst="rect">
            <a:avLst/>
          </a:prstGeom>
          <a:solidFill>
            <a:srgbClr val="A8F3EB"/>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Font typeface="Arial"/>
              <a:buNone/>
            </a:pPr>
            <a:endParaRPr sz="1067">
              <a:solidFill>
                <a:srgbClr val="244061"/>
              </a:solidFill>
              <a:latin typeface="Montserrat SemiBold"/>
              <a:ea typeface="Montserrat SemiBold"/>
              <a:cs typeface="Montserrat SemiBold"/>
              <a:sym typeface="Montserrat SemiBold"/>
            </a:endParaRPr>
          </a:p>
        </p:txBody>
      </p:sp>
      <p:sp>
        <p:nvSpPr>
          <p:cNvPr id="190" name="Google Shape;190;p22"/>
          <p:cNvSpPr/>
          <p:nvPr/>
        </p:nvSpPr>
        <p:spPr>
          <a:xfrm>
            <a:off x="7300484" y="3370928"/>
            <a:ext cx="1263200" cy="1772976"/>
          </a:xfrm>
          <a:prstGeom prst="rect">
            <a:avLst/>
          </a:prstGeom>
          <a:solidFill>
            <a:srgbClr val="25E2CC"/>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rgbClr val="244061"/>
              </a:solidFill>
              <a:latin typeface="Montserrat SemiBold"/>
              <a:ea typeface="Montserrat SemiBold"/>
              <a:cs typeface="Montserrat SemiBold"/>
              <a:sym typeface="Montserrat SemiBold"/>
            </a:endParaRPr>
          </a:p>
        </p:txBody>
      </p:sp>
      <p:sp>
        <p:nvSpPr>
          <p:cNvPr id="191" name="Google Shape;191;p22"/>
          <p:cNvSpPr/>
          <p:nvPr/>
        </p:nvSpPr>
        <p:spPr>
          <a:xfrm>
            <a:off x="1767551" y="4857459"/>
            <a:ext cx="1263200" cy="286206"/>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192" name="Google Shape;192;p22"/>
          <p:cNvSpPr/>
          <p:nvPr/>
        </p:nvSpPr>
        <p:spPr>
          <a:xfrm>
            <a:off x="3611851" y="4802468"/>
            <a:ext cx="1263200" cy="341331"/>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193" name="Google Shape;193;p22"/>
          <p:cNvSpPr/>
          <p:nvPr/>
        </p:nvSpPr>
        <p:spPr>
          <a:xfrm>
            <a:off x="5456184" y="4602599"/>
            <a:ext cx="1263200" cy="5408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194" name="Google Shape;194;p22"/>
          <p:cNvSpPr txBox="1"/>
          <p:nvPr/>
        </p:nvSpPr>
        <p:spPr>
          <a:xfrm>
            <a:off x="9144793"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Strongly Agree</a:t>
            </a:r>
            <a:endParaRPr sz="1067">
              <a:solidFill>
                <a:schemeClr val="accent1"/>
              </a:solidFill>
              <a:latin typeface="Montserrat SemiBold"/>
              <a:ea typeface="Montserrat SemiBold"/>
              <a:cs typeface="Montserrat SemiBold"/>
              <a:sym typeface="Montserrat SemiBold"/>
            </a:endParaRPr>
          </a:p>
        </p:txBody>
      </p:sp>
      <p:cxnSp>
        <p:nvCxnSpPr>
          <p:cNvPr id="195" name="Google Shape;195;p22"/>
          <p:cNvCxnSpPr/>
          <p:nvPr/>
        </p:nvCxnSpPr>
        <p:spPr>
          <a:xfrm>
            <a:off x="1006351" y="5143767"/>
            <a:ext cx="10179200" cy="0"/>
          </a:xfrm>
          <a:prstGeom prst="straightConnector1">
            <a:avLst/>
          </a:prstGeom>
          <a:noFill/>
          <a:ln w="19050" cap="flat" cmpd="sng">
            <a:solidFill>
              <a:srgbClr val="B7B7B7"/>
            </a:solidFill>
            <a:prstDash val="solid"/>
            <a:round/>
            <a:headEnd type="none" w="med" len="med"/>
            <a:tailEnd type="none" w="med" len="med"/>
          </a:ln>
        </p:spPr>
      </p:cxnSp>
      <p:sp>
        <p:nvSpPr>
          <p:cNvPr id="196" name="Google Shape;196;p22"/>
          <p:cNvSpPr txBox="1"/>
          <p:nvPr/>
        </p:nvSpPr>
        <p:spPr>
          <a:xfrm>
            <a:off x="7300493"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Agree</a:t>
            </a:r>
            <a:endParaRPr sz="1067">
              <a:solidFill>
                <a:schemeClr val="accent1"/>
              </a:solidFill>
              <a:latin typeface="Montserrat SemiBold"/>
              <a:ea typeface="Montserrat SemiBold"/>
              <a:cs typeface="Montserrat SemiBold"/>
              <a:sym typeface="Montserrat SemiBold"/>
            </a:endParaRPr>
          </a:p>
        </p:txBody>
      </p:sp>
      <p:sp>
        <p:nvSpPr>
          <p:cNvPr id="197" name="Google Shape;197;p22"/>
          <p:cNvSpPr txBox="1"/>
          <p:nvPr/>
        </p:nvSpPr>
        <p:spPr>
          <a:xfrm>
            <a:off x="5464360" y="5240844"/>
            <a:ext cx="1263200" cy="557046"/>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Neither Agree</a:t>
            </a:r>
            <a:br>
              <a:rPr lang="en-GB" sz="1067">
                <a:solidFill>
                  <a:schemeClr val="accent1"/>
                </a:solidFill>
                <a:latin typeface="Montserrat SemiBold"/>
                <a:ea typeface="Montserrat SemiBold"/>
                <a:cs typeface="Montserrat SemiBold"/>
                <a:sym typeface="Montserrat SemiBold"/>
              </a:rPr>
            </a:br>
            <a:r>
              <a:rPr lang="en-GB" sz="1067">
                <a:solidFill>
                  <a:schemeClr val="accent1"/>
                </a:solidFill>
                <a:latin typeface="Montserrat SemiBold"/>
                <a:ea typeface="Montserrat SemiBold"/>
                <a:cs typeface="Montserrat SemiBold"/>
                <a:sym typeface="Montserrat SemiBold"/>
              </a:rPr>
              <a:t>nor Disagree</a:t>
            </a:r>
            <a:endParaRPr sz="1067">
              <a:solidFill>
                <a:schemeClr val="accent1"/>
              </a:solidFill>
              <a:latin typeface="Montserrat SemiBold"/>
              <a:ea typeface="Montserrat SemiBold"/>
              <a:cs typeface="Montserrat SemiBold"/>
              <a:sym typeface="Montserrat SemiBold"/>
            </a:endParaRPr>
          </a:p>
        </p:txBody>
      </p:sp>
      <p:sp>
        <p:nvSpPr>
          <p:cNvPr id="198" name="Google Shape;198;p22"/>
          <p:cNvSpPr txBox="1"/>
          <p:nvPr/>
        </p:nvSpPr>
        <p:spPr>
          <a:xfrm>
            <a:off x="3611860"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Disagree</a:t>
            </a:r>
            <a:endParaRPr sz="1067">
              <a:solidFill>
                <a:schemeClr val="accent1"/>
              </a:solidFill>
              <a:latin typeface="Montserrat SemiBold"/>
              <a:ea typeface="Montserrat SemiBold"/>
              <a:cs typeface="Montserrat SemiBold"/>
              <a:sym typeface="Montserrat SemiBold"/>
            </a:endParaRPr>
          </a:p>
        </p:txBody>
      </p:sp>
      <p:sp>
        <p:nvSpPr>
          <p:cNvPr id="199" name="Google Shape;199;p22"/>
          <p:cNvSpPr txBox="1"/>
          <p:nvPr/>
        </p:nvSpPr>
        <p:spPr>
          <a:xfrm>
            <a:off x="1783927"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Strongly Disagree</a:t>
            </a:r>
            <a:endParaRPr sz="1067">
              <a:solidFill>
                <a:schemeClr val="accent1"/>
              </a:solidFill>
              <a:latin typeface="Montserrat SemiBold"/>
              <a:ea typeface="Montserrat SemiBold"/>
              <a:cs typeface="Montserrat SemiBold"/>
              <a:sym typeface="Montserrat SemiBold"/>
            </a:endParaRPr>
          </a:p>
        </p:txBody>
      </p:sp>
      <p:sp>
        <p:nvSpPr>
          <p:cNvPr id="200" name="Google Shape;200;p22"/>
          <p:cNvSpPr/>
          <p:nvPr/>
        </p:nvSpPr>
        <p:spPr>
          <a:xfrm>
            <a:off x="9416384" y="1977367"/>
            <a:ext cx="720000" cy="288000"/>
          </a:xfrm>
          <a:prstGeom prst="roundRect">
            <a:avLst>
              <a:gd name="adj" fmla="val 50000"/>
            </a:avLst>
          </a:prstGeom>
          <a:solidFill>
            <a:srgbClr val="A8F3EB"/>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rgbClr val="244061"/>
                </a:solidFill>
                <a:latin typeface="Montserrat SemiBold"/>
                <a:ea typeface="Montserrat SemiBold"/>
                <a:cs typeface="Montserrat SemiBold"/>
                <a:sym typeface="Montserrat SemiBold"/>
              </a:rPr>
              <a:t>51.7%</a:t>
            </a:r>
            <a:endParaRPr sz="1067" dirty="0">
              <a:solidFill>
                <a:srgbClr val="244061"/>
              </a:solidFill>
              <a:latin typeface="Montserrat SemiBold"/>
              <a:ea typeface="Montserrat SemiBold"/>
              <a:cs typeface="Montserrat SemiBold"/>
              <a:sym typeface="Montserrat SemiBold"/>
            </a:endParaRPr>
          </a:p>
        </p:txBody>
      </p:sp>
      <p:sp>
        <p:nvSpPr>
          <p:cNvPr id="201" name="Google Shape;201;p22"/>
          <p:cNvSpPr/>
          <p:nvPr/>
        </p:nvSpPr>
        <p:spPr>
          <a:xfrm>
            <a:off x="7572084" y="2928036"/>
            <a:ext cx="720000" cy="288000"/>
          </a:xfrm>
          <a:prstGeom prst="roundRect">
            <a:avLst>
              <a:gd name="adj" fmla="val 50000"/>
            </a:avLst>
          </a:prstGeom>
          <a:solidFill>
            <a:srgbClr val="25E2CC"/>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rgbClr val="244061"/>
                </a:solidFill>
                <a:latin typeface="Montserrat SemiBold"/>
                <a:ea typeface="Montserrat SemiBold"/>
                <a:cs typeface="Montserrat SemiBold"/>
                <a:sym typeface="Montserrat SemiBold"/>
              </a:rPr>
              <a:t>34.4%</a:t>
            </a:r>
            <a:endParaRPr sz="1067" dirty="0">
              <a:solidFill>
                <a:srgbClr val="244061"/>
              </a:solidFill>
              <a:latin typeface="Montserrat SemiBold"/>
              <a:ea typeface="Montserrat SemiBold"/>
              <a:cs typeface="Montserrat SemiBold"/>
              <a:sym typeface="Montserrat SemiBold"/>
            </a:endParaRPr>
          </a:p>
        </p:txBody>
      </p:sp>
      <p:sp>
        <p:nvSpPr>
          <p:cNvPr id="202" name="Google Shape;202;p22"/>
          <p:cNvSpPr/>
          <p:nvPr/>
        </p:nvSpPr>
        <p:spPr>
          <a:xfrm>
            <a:off x="5727784" y="4159967"/>
            <a:ext cx="720000" cy="288000"/>
          </a:xfrm>
          <a:prstGeom prst="roundRect">
            <a:avLst>
              <a:gd name="adj" fmla="val 50000"/>
            </a:avLst>
          </a:prstGeom>
          <a:solidFill>
            <a:schemeClr val="accent2"/>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7.8%</a:t>
            </a:r>
            <a:endParaRPr sz="1067" dirty="0">
              <a:solidFill>
                <a:schemeClr val="lt1"/>
              </a:solidFill>
              <a:latin typeface="Montserrat SemiBold"/>
              <a:ea typeface="Montserrat SemiBold"/>
              <a:cs typeface="Montserrat SemiBold"/>
              <a:sym typeface="Montserrat SemiBold"/>
            </a:endParaRPr>
          </a:p>
        </p:txBody>
      </p:sp>
      <p:sp>
        <p:nvSpPr>
          <p:cNvPr id="203" name="Google Shape;203;p22"/>
          <p:cNvSpPr/>
          <p:nvPr/>
        </p:nvSpPr>
        <p:spPr>
          <a:xfrm>
            <a:off x="3883484" y="4378995"/>
            <a:ext cx="720000" cy="288000"/>
          </a:xfrm>
          <a:prstGeom prst="roundRect">
            <a:avLst>
              <a:gd name="adj" fmla="val 50000"/>
            </a:avLst>
          </a:prstGeom>
          <a:solidFill>
            <a:schemeClr val="accent1"/>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3.3%</a:t>
            </a:r>
            <a:endParaRPr sz="1067" dirty="0">
              <a:solidFill>
                <a:schemeClr val="lt1"/>
              </a:solidFill>
              <a:latin typeface="Montserrat SemiBold"/>
              <a:ea typeface="Montserrat SemiBold"/>
              <a:cs typeface="Montserrat SemiBold"/>
              <a:sym typeface="Montserrat SemiBold"/>
            </a:endParaRPr>
          </a:p>
        </p:txBody>
      </p:sp>
      <p:sp>
        <p:nvSpPr>
          <p:cNvPr id="204" name="Google Shape;204;p22"/>
          <p:cNvSpPr/>
          <p:nvPr/>
        </p:nvSpPr>
        <p:spPr>
          <a:xfrm>
            <a:off x="2055517" y="4459969"/>
            <a:ext cx="720000" cy="288000"/>
          </a:xfrm>
          <a:prstGeom prst="roundRect">
            <a:avLst>
              <a:gd name="adj" fmla="val 50000"/>
            </a:avLst>
          </a:prstGeom>
          <a:solidFill>
            <a:schemeClr val="accent4"/>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2.8%</a:t>
            </a:r>
            <a:endParaRPr sz="1067" dirty="0">
              <a:solidFill>
                <a:schemeClr val="lt1"/>
              </a:solidFill>
              <a:latin typeface="Montserrat SemiBold"/>
              <a:ea typeface="Montserrat SemiBold"/>
              <a:cs typeface="Montserrat SemiBold"/>
              <a:sym typeface="Montserrat SemiBold"/>
            </a:endParaRPr>
          </a:p>
        </p:txBody>
      </p:sp>
      <p:sp>
        <p:nvSpPr>
          <p:cNvPr id="2" name="object 6">
            <a:extLst>
              <a:ext uri="{FF2B5EF4-FFF2-40B4-BE49-F238E27FC236}">
                <a16:creationId xmlns:a16="http://schemas.microsoft.com/office/drawing/2014/main" id="{5F878144-9273-69A7-388E-90ED688A968B}"/>
              </a:ext>
            </a:extLst>
          </p:cNvPr>
          <p:cNvSpPr txBox="1"/>
          <p:nvPr/>
        </p:nvSpPr>
        <p:spPr>
          <a:xfrm>
            <a:off x="935390" y="5743643"/>
            <a:ext cx="5792170" cy="151323"/>
          </a:xfrm>
          <a:prstGeom prst="rect">
            <a:avLst/>
          </a:prstGeom>
        </p:spPr>
        <p:txBody>
          <a:bodyPr vert="horz" wrap="square" lIns="0" tIns="12700" rIns="0" bIns="0" rtlCol="0">
            <a:spAutoFit/>
          </a:bodyPr>
          <a:lstStyle/>
          <a:p>
            <a:pPr marL="38100">
              <a:lnSpc>
                <a:spcPct val="100000"/>
              </a:lnSpc>
              <a:spcBef>
                <a:spcPts val="100"/>
              </a:spcBef>
            </a:pPr>
            <a:r>
              <a:rPr lang="en-AU" sz="800" i="1" baseline="27777" dirty="0">
                <a:solidFill>
                  <a:schemeClr val="tx1">
                    <a:lumMod val="75000"/>
                    <a:lumOff val="25000"/>
                  </a:schemeClr>
                </a:solidFill>
                <a:latin typeface="Montserrat" pitchFamily="2" charset="77"/>
                <a:cs typeface="Calibri"/>
              </a:rPr>
              <a:t>1</a:t>
            </a:r>
            <a:r>
              <a:rPr lang="en-AU" sz="800" i="1" spc="142" baseline="27777" dirty="0">
                <a:solidFill>
                  <a:schemeClr val="tx1">
                    <a:lumMod val="75000"/>
                    <a:lumOff val="25000"/>
                  </a:schemeClr>
                </a:solidFill>
                <a:latin typeface="Montserrat" pitchFamily="2" charset="77"/>
                <a:cs typeface="Calibri"/>
              </a:rPr>
              <a:t> </a:t>
            </a:r>
            <a:r>
              <a:rPr lang="en-AU" sz="900" i="1" dirty="0">
                <a:solidFill>
                  <a:schemeClr val="tx1">
                    <a:lumMod val="75000"/>
                    <a:lumOff val="25000"/>
                  </a:schemeClr>
                </a:solidFill>
                <a:latin typeface="Montserrat" pitchFamily="2" charset="77"/>
                <a:cs typeface="Calibri"/>
              </a:rPr>
              <a:t>Surveys</a:t>
            </a:r>
            <a:r>
              <a:rPr lang="en-AU" sz="900" i="1" spc="-25" dirty="0">
                <a:solidFill>
                  <a:schemeClr val="tx1">
                    <a:lumMod val="75000"/>
                    <a:lumOff val="25000"/>
                  </a:schemeClr>
                </a:solidFill>
                <a:latin typeface="Montserrat" pitchFamily="2" charset="77"/>
                <a:cs typeface="Calibri"/>
              </a:rPr>
              <a:t> </a:t>
            </a:r>
            <a:r>
              <a:rPr lang="en-AU" sz="900" i="1" dirty="0">
                <a:solidFill>
                  <a:schemeClr val="tx1">
                    <a:lumMod val="75000"/>
                    <a:lumOff val="25000"/>
                  </a:schemeClr>
                </a:solidFill>
                <a:latin typeface="Montserrat" pitchFamily="2" charset="77"/>
                <a:cs typeface="Calibri"/>
              </a:rPr>
              <a:t>conducted</a:t>
            </a:r>
            <a:r>
              <a:rPr lang="en-AU" sz="900" i="1" spc="-35" dirty="0">
                <a:solidFill>
                  <a:schemeClr val="tx1">
                    <a:lumMod val="75000"/>
                    <a:lumOff val="25000"/>
                  </a:schemeClr>
                </a:solidFill>
                <a:latin typeface="Montserrat" pitchFamily="2" charset="77"/>
                <a:cs typeface="Calibri"/>
              </a:rPr>
              <a:t> </a:t>
            </a:r>
            <a:r>
              <a:rPr lang="en-US" sz="900" i="1" spc="-35" dirty="0">
                <a:solidFill>
                  <a:schemeClr val="tx1">
                    <a:lumMod val="75000"/>
                    <a:lumOff val="25000"/>
                  </a:schemeClr>
                </a:solidFill>
                <a:latin typeface="Montserrat" pitchFamily="2" charset="77"/>
                <a:cs typeface="Calibri"/>
              </a:rPr>
              <a:t>17</a:t>
            </a:r>
            <a:r>
              <a:rPr lang="en-US" sz="900" i="1" spc="-35" baseline="30000" dirty="0">
                <a:solidFill>
                  <a:schemeClr val="tx1">
                    <a:lumMod val="75000"/>
                    <a:lumOff val="25000"/>
                  </a:schemeClr>
                </a:solidFill>
                <a:latin typeface="Montserrat" pitchFamily="2" charset="77"/>
                <a:cs typeface="Calibri"/>
              </a:rPr>
              <a:t>th</a:t>
            </a:r>
            <a:r>
              <a:rPr lang="en-US" sz="900" i="1" spc="-35" dirty="0">
                <a:solidFill>
                  <a:schemeClr val="tx1">
                    <a:lumMod val="75000"/>
                    <a:lumOff val="25000"/>
                  </a:schemeClr>
                </a:solidFill>
                <a:latin typeface="Montserrat" pitchFamily="2" charset="77"/>
                <a:cs typeface="Calibri"/>
              </a:rPr>
              <a:t> Nov to 21</a:t>
            </a:r>
            <a:r>
              <a:rPr lang="en-US" sz="900" i="1" spc="-35" baseline="30000" dirty="0">
                <a:solidFill>
                  <a:schemeClr val="tx1">
                    <a:lumMod val="75000"/>
                    <a:lumOff val="25000"/>
                  </a:schemeClr>
                </a:solidFill>
                <a:latin typeface="Montserrat" pitchFamily="2" charset="77"/>
                <a:cs typeface="Calibri"/>
              </a:rPr>
              <a:t>st</a:t>
            </a:r>
            <a:r>
              <a:rPr lang="en-US" sz="900" i="1" spc="-35" dirty="0">
                <a:solidFill>
                  <a:schemeClr val="tx1">
                    <a:lumMod val="75000"/>
                    <a:lumOff val="25000"/>
                  </a:schemeClr>
                </a:solidFill>
                <a:latin typeface="Montserrat" pitchFamily="2" charset="77"/>
                <a:cs typeface="Calibri"/>
              </a:rPr>
              <a:t> Dec 2025</a:t>
            </a:r>
            <a:r>
              <a:rPr lang="en-AU" sz="900" i="1" dirty="0">
                <a:solidFill>
                  <a:schemeClr val="tx1">
                    <a:lumMod val="75000"/>
                    <a:lumOff val="25000"/>
                  </a:schemeClr>
                </a:solidFill>
                <a:latin typeface="Montserrat" pitchFamily="2" charset="77"/>
                <a:cs typeface="Calibri"/>
              </a:rPr>
              <a:t>,</a:t>
            </a:r>
            <a:r>
              <a:rPr lang="en-AU" sz="900" i="1" spc="-5" dirty="0">
                <a:solidFill>
                  <a:schemeClr val="tx1">
                    <a:lumMod val="75000"/>
                    <a:lumOff val="25000"/>
                  </a:schemeClr>
                </a:solidFill>
                <a:latin typeface="Montserrat" pitchFamily="2" charset="77"/>
                <a:cs typeface="Calibri"/>
              </a:rPr>
              <a:t> </a:t>
            </a:r>
            <a:r>
              <a:rPr lang="en-AU" sz="900" i="1" spc="-20" dirty="0">
                <a:solidFill>
                  <a:schemeClr val="tx1">
                    <a:lumMod val="75000"/>
                    <a:lumOff val="25000"/>
                  </a:schemeClr>
                </a:solidFill>
                <a:latin typeface="Montserrat" pitchFamily="2" charset="77"/>
                <a:cs typeface="Calibri"/>
              </a:rPr>
              <a:t>n=45</a:t>
            </a:r>
            <a:r>
              <a:rPr lang="en-US" sz="900" i="1" spc="-20" dirty="0">
                <a:solidFill>
                  <a:schemeClr val="tx1">
                    <a:lumMod val="75000"/>
                    <a:lumOff val="25000"/>
                  </a:schemeClr>
                </a:solidFill>
                <a:latin typeface="Montserrat" pitchFamily="2" charset="77"/>
                <a:cs typeface="Calibri"/>
              </a:rPr>
              <a:t>3</a:t>
            </a:r>
            <a:endParaRPr lang="en-AU" sz="900" i="1" dirty="0">
              <a:solidFill>
                <a:schemeClr val="tx1">
                  <a:lumMod val="75000"/>
                  <a:lumOff val="25000"/>
                </a:schemeClr>
              </a:solidFill>
              <a:latin typeface="Montserrat" pitchFamily="2" charset="77"/>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23"/>
          <p:cNvSpPr/>
          <p:nvPr/>
        </p:nvSpPr>
        <p:spPr>
          <a:xfrm rot="10800000" flipH="1">
            <a:off x="0" y="-121600"/>
            <a:ext cx="12192000" cy="960000"/>
          </a:xfrm>
          <a:prstGeom prst="round1Rect">
            <a:avLst>
              <a:gd name="adj" fmla="val 50000"/>
            </a:avLst>
          </a:prstGeom>
          <a:gradFill>
            <a:gsLst>
              <a:gs pos="0">
                <a:schemeClr val="accent1"/>
              </a:gs>
              <a:gs pos="100000">
                <a:schemeClr val="accent2"/>
              </a:gs>
            </a:gsLst>
            <a:lin ang="2698631"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210" name="Google Shape;210;p23"/>
          <p:cNvSpPr txBox="1"/>
          <p:nvPr/>
        </p:nvSpPr>
        <p:spPr>
          <a:xfrm>
            <a:off x="687200" y="50600"/>
            <a:ext cx="8921600" cy="615600"/>
          </a:xfrm>
          <a:prstGeom prst="rect">
            <a:avLst/>
          </a:prstGeom>
          <a:noFill/>
          <a:ln>
            <a:noFill/>
          </a:ln>
        </p:spPr>
        <p:txBody>
          <a:bodyPr spcFirstLastPara="1" wrap="square" lIns="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lt1"/>
                </a:solidFill>
                <a:latin typeface="Montserrat SemiBold"/>
                <a:ea typeface="Montserrat SemiBold"/>
                <a:cs typeface="Montserrat SemiBold"/>
                <a:sym typeface="Montserrat SemiBold"/>
              </a:rPr>
              <a:t>NRS User Survey Experience Ratings</a:t>
            </a:r>
            <a:endParaRPr sz="2400">
              <a:solidFill>
                <a:schemeClr val="lt1"/>
              </a:solidFill>
              <a:latin typeface="Montserrat SemiBold"/>
              <a:ea typeface="Montserrat SemiBold"/>
              <a:cs typeface="Montserrat SemiBold"/>
              <a:sym typeface="Montserrat SemiBold"/>
            </a:endParaRPr>
          </a:p>
        </p:txBody>
      </p:sp>
      <p:grpSp>
        <p:nvGrpSpPr>
          <p:cNvPr id="211" name="Google Shape;211;p23" descr="Chart displaying responses to the question, “The service was easy to use”.&#10;Responses were Strongly Disagree at 1.7%, Disagree at 3.1%, Neither Agree nor Disagree at 8.8%, Agree at 39.0% and Strongly Agree at 47.4%."/>
          <p:cNvGrpSpPr/>
          <p:nvPr/>
        </p:nvGrpSpPr>
        <p:grpSpPr>
          <a:xfrm>
            <a:off x="1006351" y="2225701"/>
            <a:ext cx="10179291" cy="2576767"/>
            <a:chOff x="574025" y="1526038"/>
            <a:chExt cx="1518300" cy="1932575"/>
          </a:xfrm>
        </p:grpSpPr>
        <p:cxnSp>
          <p:nvCxnSpPr>
            <p:cNvPr id="212" name="Google Shape;212;p23"/>
            <p:cNvCxnSpPr/>
            <p:nvPr/>
          </p:nvCxnSpPr>
          <p:spPr>
            <a:xfrm>
              <a:off x="574025" y="1526038"/>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13" name="Google Shape;213;p23"/>
            <p:cNvCxnSpPr/>
            <p:nvPr/>
          </p:nvCxnSpPr>
          <p:spPr>
            <a:xfrm>
              <a:off x="574025" y="1740768"/>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14" name="Google Shape;214;p23"/>
            <p:cNvCxnSpPr/>
            <p:nvPr/>
          </p:nvCxnSpPr>
          <p:spPr>
            <a:xfrm>
              <a:off x="574025" y="1955499"/>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15" name="Google Shape;215;p23"/>
            <p:cNvCxnSpPr/>
            <p:nvPr/>
          </p:nvCxnSpPr>
          <p:spPr>
            <a:xfrm>
              <a:off x="574025" y="2170229"/>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16" name="Google Shape;216;p23"/>
            <p:cNvCxnSpPr/>
            <p:nvPr/>
          </p:nvCxnSpPr>
          <p:spPr>
            <a:xfrm>
              <a:off x="574025" y="2384960"/>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17" name="Google Shape;217;p23"/>
            <p:cNvCxnSpPr/>
            <p:nvPr/>
          </p:nvCxnSpPr>
          <p:spPr>
            <a:xfrm>
              <a:off x="574025" y="2599690"/>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18" name="Google Shape;218;p23"/>
            <p:cNvCxnSpPr/>
            <p:nvPr/>
          </p:nvCxnSpPr>
          <p:spPr>
            <a:xfrm>
              <a:off x="574025" y="2814421"/>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19" name="Google Shape;219;p23"/>
            <p:cNvCxnSpPr/>
            <p:nvPr/>
          </p:nvCxnSpPr>
          <p:spPr>
            <a:xfrm>
              <a:off x="574025" y="3029151"/>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20" name="Google Shape;220;p23"/>
            <p:cNvCxnSpPr/>
            <p:nvPr/>
          </p:nvCxnSpPr>
          <p:spPr>
            <a:xfrm>
              <a:off x="574025" y="3243882"/>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21" name="Google Shape;221;p23"/>
            <p:cNvCxnSpPr/>
            <p:nvPr/>
          </p:nvCxnSpPr>
          <p:spPr>
            <a:xfrm>
              <a:off x="574025" y="3458613"/>
              <a:ext cx="1518300" cy="0"/>
            </a:xfrm>
            <a:prstGeom prst="straightConnector1">
              <a:avLst/>
            </a:prstGeom>
            <a:noFill/>
            <a:ln w="9525" cap="flat" cmpd="sng">
              <a:solidFill>
                <a:srgbClr val="EFEFEF"/>
              </a:solidFill>
              <a:prstDash val="solid"/>
              <a:round/>
              <a:headEnd type="none" w="med" len="med"/>
              <a:tailEnd type="none" w="med" len="med"/>
            </a:ln>
          </p:spPr>
        </p:cxnSp>
      </p:grpSp>
      <p:sp>
        <p:nvSpPr>
          <p:cNvPr id="222" name="Google Shape;222;p23"/>
          <p:cNvSpPr/>
          <p:nvPr/>
        </p:nvSpPr>
        <p:spPr>
          <a:xfrm>
            <a:off x="920000" y="1175533"/>
            <a:ext cx="10335600" cy="540800"/>
          </a:xfrm>
          <a:prstGeom prst="round2DiagRect">
            <a:avLst>
              <a:gd name="adj1" fmla="val 50000"/>
              <a:gd name="adj2" fmla="val 0"/>
            </a:avLst>
          </a:prstGeom>
          <a:solidFill>
            <a:srgbClr val="F3F3F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600" i="1">
                <a:solidFill>
                  <a:schemeClr val="accent2"/>
                </a:solidFill>
                <a:latin typeface="Montserrat SemiBold"/>
                <a:ea typeface="Montserrat SemiBold"/>
                <a:cs typeface="Montserrat SemiBold"/>
                <a:sym typeface="Montserrat SemiBold"/>
              </a:rPr>
              <a:t>The service was easy to use</a:t>
            </a:r>
            <a:endParaRPr sz="1600" i="1">
              <a:solidFill>
                <a:schemeClr val="accent2"/>
              </a:solidFill>
              <a:latin typeface="Montserrat SemiBold"/>
              <a:ea typeface="Montserrat SemiBold"/>
              <a:cs typeface="Montserrat SemiBold"/>
              <a:sym typeface="Montserrat SemiBold"/>
            </a:endParaRPr>
          </a:p>
        </p:txBody>
      </p:sp>
      <p:sp>
        <p:nvSpPr>
          <p:cNvPr id="223" name="Google Shape;223;p23"/>
          <p:cNvSpPr/>
          <p:nvPr/>
        </p:nvSpPr>
        <p:spPr>
          <a:xfrm>
            <a:off x="9144784" y="2551673"/>
            <a:ext cx="1263200" cy="2591894"/>
          </a:xfrm>
          <a:prstGeom prst="rect">
            <a:avLst/>
          </a:prstGeom>
          <a:solidFill>
            <a:srgbClr val="A8F3EB"/>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Font typeface="Arial"/>
              <a:buNone/>
            </a:pPr>
            <a:endParaRPr sz="1067">
              <a:solidFill>
                <a:srgbClr val="244061"/>
              </a:solidFill>
              <a:latin typeface="Montserrat SemiBold"/>
              <a:ea typeface="Montserrat SemiBold"/>
              <a:cs typeface="Montserrat SemiBold"/>
              <a:sym typeface="Montserrat SemiBold"/>
            </a:endParaRPr>
          </a:p>
        </p:txBody>
      </p:sp>
      <p:sp>
        <p:nvSpPr>
          <p:cNvPr id="224" name="Google Shape;224;p23"/>
          <p:cNvSpPr/>
          <p:nvPr/>
        </p:nvSpPr>
        <p:spPr>
          <a:xfrm>
            <a:off x="7300484" y="3215479"/>
            <a:ext cx="1263200" cy="1920240"/>
          </a:xfrm>
          <a:prstGeom prst="rect">
            <a:avLst/>
          </a:prstGeom>
          <a:solidFill>
            <a:srgbClr val="25E2CC"/>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rgbClr val="244061"/>
              </a:solidFill>
              <a:latin typeface="Montserrat SemiBold"/>
              <a:ea typeface="Montserrat SemiBold"/>
              <a:cs typeface="Montserrat SemiBold"/>
              <a:sym typeface="Montserrat SemiBold"/>
            </a:endParaRPr>
          </a:p>
        </p:txBody>
      </p:sp>
      <p:sp>
        <p:nvSpPr>
          <p:cNvPr id="225" name="Google Shape;225;p23"/>
          <p:cNvSpPr/>
          <p:nvPr/>
        </p:nvSpPr>
        <p:spPr>
          <a:xfrm>
            <a:off x="1767551" y="4983473"/>
            <a:ext cx="1263200" cy="160191"/>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226" name="Google Shape;226;p23"/>
          <p:cNvSpPr/>
          <p:nvPr/>
        </p:nvSpPr>
        <p:spPr>
          <a:xfrm>
            <a:off x="3611851" y="4855799"/>
            <a:ext cx="1263200" cy="288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227" name="Google Shape;227;p23"/>
          <p:cNvSpPr/>
          <p:nvPr/>
        </p:nvSpPr>
        <p:spPr>
          <a:xfrm>
            <a:off x="5456184" y="4602599"/>
            <a:ext cx="1263200" cy="5408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228" name="Google Shape;228;p23"/>
          <p:cNvSpPr txBox="1"/>
          <p:nvPr/>
        </p:nvSpPr>
        <p:spPr>
          <a:xfrm>
            <a:off x="9144793"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Strongly Agree</a:t>
            </a:r>
            <a:endParaRPr sz="1067">
              <a:solidFill>
                <a:schemeClr val="accent1"/>
              </a:solidFill>
              <a:latin typeface="Montserrat SemiBold"/>
              <a:ea typeface="Montserrat SemiBold"/>
              <a:cs typeface="Montserrat SemiBold"/>
              <a:sym typeface="Montserrat SemiBold"/>
            </a:endParaRPr>
          </a:p>
        </p:txBody>
      </p:sp>
      <p:cxnSp>
        <p:nvCxnSpPr>
          <p:cNvPr id="229" name="Google Shape;229;p23"/>
          <p:cNvCxnSpPr/>
          <p:nvPr/>
        </p:nvCxnSpPr>
        <p:spPr>
          <a:xfrm>
            <a:off x="1006351" y="5143767"/>
            <a:ext cx="10179200" cy="0"/>
          </a:xfrm>
          <a:prstGeom prst="straightConnector1">
            <a:avLst/>
          </a:prstGeom>
          <a:noFill/>
          <a:ln w="19050" cap="flat" cmpd="sng">
            <a:solidFill>
              <a:srgbClr val="B7B7B7"/>
            </a:solidFill>
            <a:prstDash val="solid"/>
            <a:round/>
            <a:headEnd type="none" w="med" len="med"/>
            <a:tailEnd type="none" w="med" len="med"/>
          </a:ln>
        </p:spPr>
      </p:cxnSp>
      <p:sp>
        <p:nvSpPr>
          <p:cNvPr id="230" name="Google Shape;230;p23"/>
          <p:cNvSpPr txBox="1"/>
          <p:nvPr/>
        </p:nvSpPr>
        <p:spPr>
          <a:xfrm>
            <a:off x="7300493"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Agree</a:t>
            </a:r>
            <a:endParaRPr sz="1067">
              <a:solidFill>
                <a:schemeClr val="accent1"/>
              </a:solidFill>
              <a:latin typeface="Montserrat SemiBold"/>
              <a:ea typeface="Montserrat SemiBold"/>
              <a:cs typeface="Montserrat SemiBold"/>
              <a:sym typeface="Montserrat SemiBold"/>
            </a:endParaRPr>
          </a:p>
        </p:txBody>
      </p:sp>
      <p:sp>
        <p:nvSpPr>
          <p:cNvPr id="231" name="Google Shape;231;p23"/>
          <p:cNvSpPr txBox="1"/>
          <p:nvPr/>
        </p:nvSpPr>
        <p:spPr>
          <a:xfrm>
            <a:off x="5464360" y="5240844"/>
            <a:ext cx="1263200" cy="557046"/>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Neither Agree</a:t>
            </a:r>
            <a:br>
              <a:rPr lang="en-GB" sz="1067">
                <a:solidFill>
                  <a:schemeClr val="accent1"/>
                </a:solidFill>
                <a:latin typeface="Montserrat SemiBold"/>
                <a:ea typeface="Montserrat SemiBold"/>
                <a:cs typeface="Montserrat SemiBold"/>
                <a:sym typeface="Montserrat SemiBold"/>
              </a:rPr>
            </a:br>
            <a:r>
              <a:rPr lang="en-GB" sz="1067">
                <a:solidFill>
                  <a:schemeClr val="accent1"/>
                </a:solidFill>
                <a:latin typeface="Montserrat SemiBold"/>
                <a:ea typeface="Montserrat SemiBold"/>
                <a:cs typeface="Montserrat SemiBold"/>
                <a:sym typeface="Montserrat SemiBold"/>
              </a:rPr>
              <a:t>nor Disagree</a:t>
            </a:r>
            <a:endParaRPr sz="1067">
              <a:solidFill>
                <a:schemeClr val="accent1"/>
              </a:solidFill>
              <a:latin typeface="Montserrat SemiBold"/>
              <a:ea typeface="Montserrat SemiBold"/>
              <a:cs typeface="Montserrat SemiBold"/>
              <a:sym typeface="Montserrat SemiBold"/>
            </a:endParaRPr>
          </a:p>
        </p:txBody>
      </p:sp>
      <p:sp>
        <p:nvSpPr>
          <p:cNvPr id="232" name="Google Shape;232;p23"/>
          <p:cNvSpPr txBox="1"/>
          <p:nvPr/>
        </p:nvSpPr>
        <p:spPr>
          <a:xfrm>
            <a:off x="3611860"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Disagree</a:t>
            </a:r>
            <a:endParaRPr sz="1067">
              <a:solidFill>
                <a:schemeClr val="accent1"/>
              </a:solidFill>
              <a:latin typeface="Montserrat SemiBold"/>
              <a:ea typeface="Montserrat SemiBold"/>
              <a:cs typeface="Montserrat SemiBold"/>
              <a:sym typeface="Montserrat SemiBold"/>
            </a:endParaRPr>
          </a:p>
        </p:txBody>
      </p:sp>
      <p:sp>
        <p:nvSpPr>
          <p:cNvPr id="233" name="Google Shape;233;p23"/>
          <p:cNvSpPr txBox="1"/>
          <p:nvPr/>
        </p:nvSpPr>
        <p:spPr>
          <a:xfrm>
            <a:off x="1783927"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Strongly Disagree</a:t>
            </a:r>
            <a:endParaRPr sz="1067">
              <a:solidFill>
                <a:schemeClr val="accent1"/>
              </a:solidFill>
              <a:latin typeface="Montserrat SemiBold"/>
              <a:ea typeface="Montserrat SemiBold"/>
              <a:cs typeface="Montserrat SemiBold"/>
              <a:sym typeface="Montserrat SemiBold"/>
            </a:endParaRPr>
          </a:p>
        </p:txBody>
      </p:sp>
      <p:sp>
        <p:nvSpPr>
          <p:cNvPr id="234" name="Google Shape;234;p23"/>
          <p:cNvSpPr/>
          <p:nvPr/>
        </p:nvSpPr>
        <p:spPr>
          <a:xfrm>
            <a:off x="9416384" y="2121302"/>
            <a:ext cx="720000" cy="288000"/>
          </a:xfrm>
          <a:prstGeom prst="roundRect">
            <a:avLst>
              <a:gd name="adj" fmla="val 50000"/>
            </a:avLst>
          </a:prstGeom>
          <a:solidFill>
            <a:srgbClr val="A8F3EB"/>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rgbClr val="244061"/>
                </a:solidFill>
                <a:latin typeface="Montserrat SemiBold"/>
                <a:ea typeface="Montserrat SemiBold"/>
                <a:cs typeface="Montserrat SemiBold"/>
                <a:sym typeface="Montserrat SemiBold"/>
              </a:rPr>
              <a:t>47.4%</a:t>
            </a:r>
            <a:endParaRPr sz="1067" dirty="0">
              <a:solidFill>
                <a:srgbClr val="244061"/>
              </a:solidFill>
              <a:latin typeface="Montserrat SemiBold"/>
              <a:ea typeface="Montserrat SemiBold"/>
              <a:cs typeface="Montserrat SemiBold"/>
              <a:sym typeface="Montserrat SemiBold"/>
            </a:endParaRPr>
          </a:p>
        </p:txBody>
      </p:sp>
      <p:sp>
        <p:nvSpPr>
          <p:cNvPr id="235" name="Google Shape;235;p23"/>
          <p:cNvSpPr/>
          <p:nvPr/>
        </p:nvSpPr>
        <p:spPr>
          <a:xfrm>
            <a:off x="7572084" y="2775641"/>
            <a:ext cx="720000" cy="288000"/>
          </a:xfrm>
          <a:prstGeom prst="roundRect">
            <a:avLst>
              <a:gd name="adj" fmla="val 50000"/>
            </a:avLst>
          </a:prstGeom>
          <a:solidFill>
            <a:srgbClr val="25E2CC"/>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rgbClr val="244061"/>
                </a:solidFill>
                <a:latin typeface="Montserrat SemiBold"/>
                <a:ea typeface="Montserrat SemiBold"/>
                <a:cs typeface="Montserrat SemiBold"/>
                <a:sym typeface="Montserrat SemiBold"/>
              </a:rPr>
              <a:t>39.0%</a:t>
            </a:r>
            <a:endParaRPr sz="1067" dirty="0">
              <a:solidFill>
                <a:srgbClr val="244061"/>
              </a:solidFill>
              <a:latin typeface="Montserrat SemiBold"/>
              <a:ea typeface="Montserrat SemiBold"/>
              <a:cs typeface="Montserrat SemiBold"/>
              <a:sym typeface="Montserrat SemiBold"/>
            </a:endParaRPr>
          </a:p>
        </p:txBody>
      </p:sp>
      <p:sp>
        <p:nvSpPr>
          <p:cNvPr id="236" name="Google Shape;236;p23"/>
          <p:cNvSpPr/>
          <p:nvPr/>
        </p:nvSpPr>
        <p:spPr>
          <a:xfrm>
            <a:off x="5727784" y="4159967"/>
            <a:ext cx="720000" cy="288000"/>
          </a:xfrm>
          <a:prstGeom prst="roundRect">
            <a:avLst>
              <a:gd name="adj" fmla="val 50000"/>
            </a:avLst>
          </a:prstGeom>
          <a:solidFill>
            <a:schemeClr val="accent2"/>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8.8%</a:t>
            </a:r>
            <a:endParaRPr sz="1067" dirty="0">
              <a:solidFill>
                <a:schemeClr val="lt1"/>
              </a:solidFill>
              <a:latin typeface="Montserrat SemiBold"/>
              <a:ea typeface="Montserrat SemiBold"/>
              <a:cs typeface="Montserrat SemiBold"/>
              <a:sym typeface="Montserrat SemiBold"/>
            </a:endParaRPr>
          </a:p>
        </p:txBody>
      </p:sp>
      <p:sp>
        <p:nvSpPr>
          <p:cNvPr id="237" name="Google Shape;237;p23"/>
          <p:cNvSpPr/>
          <p:nvPr/>
        </p:nvSpPr>
        <p:spPr>
          <a:xfrm>
            <a:off x="3883484" y="4472132"/>
            <a:ext cx="720000" cy="288000"/>
          </a:xfrm>
          <a:prstGeom prst="roundRect">
            <a:avLst>
              <a:gd name="adj" fmla="val 50000"/>
            </a:avLst>
          </a:prstGeom>
          <a:solidFill>
            <a:schemeClr val="accent1"/>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3.1%</a:t>
            </a:r>
            <a:endParaRPr sz="1067" dirty="0">
              <a:solidFill>
                <a:schemeClr val="lt1"/>
              </a:solidFill>
              <a:latin typeface="Montserrat SemiBold"/>
              <a:ea typeface="Montserrat SemiBold"/>
              <a:cs typeface="Montserrat SemiBold"/>
              <a:sym typeface="Montserrat SemiBold"/>
            </a:endParaRPr>
          </a:p>
        </p:txBody>
      </p:sp>
      <p:sp>
        <p:nvSpPr>
          <p:cNvPr id="238" name="Google Shape;238;p23"/>
          <p:cNvSpPr/>
          <p:nvPr/>
        </p:nvSpPr>
        <p:spPr>
          <a:xfrm>
            <a:off x="2055517" y="4578500"/>
            <a:ext cx="720000" cy="288000"/>
          </a:xfrm>
          <a:prstGeom prst="roundRect">
            <a:avLst>
              <a:gd name="adj" fmla="val 50000"/>
            </a:avLst>
          </a:prstGeom>
          <a:solidFill>
            <a:schemeClr val="accent4"/>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1.7%</a:t>
            </a:r>
            <a:endParaRPr sz="1067" dirty="0">
              <a:solidFill>
                <a:schemeClr val="lt1"/>
              </a:solidFill>
              <a:latin typeface="Montserrat SemiBold"/>
              <a:ea typeface="Montserrat SemiBold"/>
              <a:cs typeface="Montserrat SemiBold"/>
              <a:sym typeface="Montserrat SemiBold"/>
            </a:endParaRPr>
          </a:p>
        </p:txBody>
      </p:sp>
      <p:sp>
        <p:nvSpPr>
          <p:cNvPr id="2" name="object 6">
            <a:extLst>
              <a:ext uri="{FF2B5EF4-FFF2-40B4-BE49-F238E27FC236}">
                <a16:creationId xmlns:a16="http://schemas.microsoft.com/office/drawing/2014/main" id="{3AB5AF76-F854-4DC4-9970-F9E4219DD8FD}"/>
              </a:ext>
            </a:extLst>
          </p:cNvPr>
          <p:cNvSpPr txBox="1"/>
          <p:nvPr/>
        </p:nvSpPr>
        <p:spPr>
          <a:xfrm>
            <a:off x="935390" y="5743643"/>
            <a:ext cx="5792170" cy="151323"/>
          </a:xfrm>
          <a:prstGeom prst="rect">
            <a:avLst/>
          </a:prstGeom>
        </p:spPr>
        <p:txBody>
          <a:bodyPr vert="horz" wrap="square" lIns="0" tIns="12700" rIns="0" bIns="0" rtlCol="0">
            <a:spAutoFit/>
          </a:bodyPr>
          <a:lstStyle/>
          <a:p>
            <a:pPr marL="38100">
              <a:lnSpc>
                <a:spcPct val="100000"/>
              </a:lnSpc>
              <a:spcBef>
                <a:spcPts val="100"/>
              </a:spcBef>
            </a:pPr>
            <a:r>
              <a:rPr lang="en-AU" sz="800" i="1" baseline="27777" dirty="0">
                <a:solidFill>
                  <a:schemeClr val="tx1">
                    <a:lumMod val="75000"/>
                    <a:lumOff val="25000"/>
                  </a:schemeClr>
                </a:solidFill>
                <a:latin typeface="Montserrat" pitchFamily="2" charset="77"/>
                <a:cs typeface="Calibri"/>
              </a:rPr>
              <a:t>1</a:t>
            </a:r>
            <a:r>
              <a:rPr lang="en-AU" sz="800" i="1" spc="142" baseline="27777" dirty="0">
                <a:solidFill>
                  <a:schemeClr val="tx1">
                    <a:lumMod val="75000"/>
                    <a:lumOff val="25000"/>
                  </a:schemeClr>
                </a:solidFill>
                <a:latin typeface="Montserrat" pitchFamily="2" charset="77"/>
                <a:cs typeface="Calibri"/>
              </a:rPr>
              <a:t> </a:t>
            </a:r>
            <a:r>
              <a:rPr lang="en-AU" sz="900" i="1" dirty="0">
                <a:solidFill>
                  <a:schemeClr val="tx1">
                    <a:lumMod val="75000"/>
                    <a:lumOff val="25000"/>
                  </a:schemeClr>
                </a:solidFill>
                <a:latin typeface="Montserrat" pitchFamily="2" charset="77"/>
                <a:cs typeface="Calibri"/>
              </a:rPr>
              <a:t>Surveys</a:t>
            </a:r>
            <a:r>
              <a:rPr lang="en-AU" sz="900" i="1" spc="-25" dirty="0">
                <a:solidFill>
                  <a:schemeClr val="tx1">
                    <a:lumMod val="75000"/>
                    <a:lumOff val="25000"/>
                  </a:schemeClr>
                </a:solidFill>
                <a:latin typeface="Montserrat" pitchFamily="2" charset="77"/>
                <a:cs typeface="Calibri"/>
              </a:rPr>
              <a:t> </a:t>
            </a:r>
            <a:r>
              <a:rPr lang="en-AU" sz="900" i="1" dirty="0">
                <a:solidFill>
                  <a:schemeClr val="tx1">
                    <a:lumMod val="75000"/>
                    <a:lumOff val="25000"/>
                  </a:schemeClr>
                </a:solidFill>
                <a:latin typeface="Montserrat" pitchFamily="2" charset="77"/>
                <a:cs typeface="Calibri"/>
              </a:rPr>
              <a:t>conducted</a:t>
            </a:r>
            <a:r>
              <a:rPr lang="en-AU" sz="900" i="1" spc="-35" dirty="0">
                <a:solidFill>
                  <a:schemeClr val="tx1">
                    <a:lumMod val="75000"/>
                    <a:lumOff val="25000"/>
                  </a:schemeClr>
                </a:solidFill>
                <a:latin typeface="Montserrat" pitchFamily="2" charset="77"/>
                <a:cs typeface="Calibri"/>
              </a:rPr>
              <a:t> </a:t>
            </a:r>
            <a:r>
              <a:rPr lang="en-US" sz="900" i="1" spc="-35" dirty="0">
                <a:solidFill>
                  <a:schemeClr val="tx1">
                    <a:lumMod val="75000"/>
                    <a:lumOff val="25000"/>
                  </a:schemeClr>
                </a:solidFill>
                <a:latin typeface="Montserrat" pitchFamily="2" charset="77"/>
                <a:cs typeface="Calibri"/>
              </a:rPr>
              <a:t>17</a:t>
            </a:r>
            <a:r>
              <a:rPr lang="en-US" sz="900" i="1" spc="-35" baseline="30000" dirty="0">
                <a:solidFill>
                  <a:schemeClr val="tx1">
                    <a:lumMod val="75000"/>
                    <a:lumOff val="25000"/>
                  </a:schemeClr>
                </a:solidFill>
                <a:latin typeface="Montserrat" pitchFamily="2" charset="77"/>
                <a:cs typeface="Calibri"/>
              </a:rPr>
              <a:t>th</a:t>
            </a:r>
            <a:r>
              <a:rPr lang="en-US" sz="900" i="1" spc="-35" dirty="0">
                <a:solidFill>
                  <a:schemeClr val="tx1">
                    <a:lumMod val="75000"/>
                    <a:lumOff val="25000"/>
                  </a:schemeClr>
                </a:solidFill>
                <a:latin typeface="Montserrat" pitchFamily="2" charset="77"/>
                <a:cs typeface="Calibri"/>
              </a:rPr>
              <a:t> Nov to 21</a:t>
            </a:r>
            <a:r>
              <a:rPr lang="en-US" sz="900" i="1" spc="-35" baseline="30000" dirty="0">
                <a:solidFill>
                  <a:schemeClr val="tx1">
                    <a:lumMod val="75000"/>
                    <a:lumOff val="25000"/>
                  </a:schemeClr>
                </a:solidFill>
                <a:latin typeface="Montserrat" pitchFamily="2" charset="77"/>
                <a:cs typeface="Calibri"/>
              </a:rPr>
              <a:t>st</a:t>
            </a:r>
            <a:r>
              <a:rPr lang="en-US" sz="900" i="1" spc="-35" dirty="0">
                <a:solidFill>
                  <a:schemeClr val="tx1">
                    <a:lumMod val="75000"/>
                    <a:lumOff val="25000"/>
                  </a:schemeClr>
                </a:solidFill>
                <a:latin typeface="Montserrat" pitchFamily="2" charset="77"/>
                <a:cs typeface="Calibri"/>
              </a:rPr>
              <a:t> Dec 2025</a:t>
            </a:r>
            <a:r>
              <a:rPr lang="en-AU" sz="900" i="1" dirty="0">
                <a:solidFill>
                  <a:schemeClr val="tx1">
                    <a:lumMod val="75000"/>
                    <a:lumOff val="25000"/>
                  </a:schemeClr>
                </a:solidFill>
                <a:latin typeface="Montserrat" pitchFamily="2" charset="77"/>
                <a:cs typeface="Calibri"/>
              </a:rPr>
              <a:t>,</a:t>
            </a:r>
            <a:r>
              <a:rPr lang="en-AU" sz="900" i="1" spc="-5" dirty="0">
                <a:solidFill>
                  <a:schemeClr val="tx1">
                    <a:lumMod val="75000"/>
                    <a:lumOff val="25000"/>
                  </a:schemeClr>
                </a:solidFill>
                <a:latin typeface="Montserrat" pitchFamily="2" charset="77"/>
                <a:cs typeface="Calibri"/>
              </a:rPr>
              <a:t> </a:t>
            </a:r>
            <a:r>
              <a:rPr lang="en-AU" sz="900" i="1" spc="-20" dirty="0">
                <a:solidFill>
                  <a:schemeClr val="tx1">
                    <a:lumMod val="75000"/>
                    <a:lumOff val="25000"/>
                  </a:schemeClr>
                </a:solidFill>
                <a:latin typeface="Montserrat" pitchFamily="2" charset="77"/>
                <a:cs typeface="Calibri"/>
              </a:rPr>
              <a:t>n=45</a:t>
            </a:r>
            <a:r>
              <a:rPr lang="en-US" sz="900" i="1" spc="-20" dirty="0">
                <a:solidFill>
                  <a:schemeClr val="tx1">
                    <a:lumMod val="75000"/>
                    <a:lumOff val="25000"/>
                  </a:schemeClr>
                </a:solidFill>
                <a:latin typeface="Montserrat" pitchFamily="2" charset="77"/>
                <a:cs typeface="Calibri"/>
              </a:rPr>
              <a:t>3</a:t>
            </a:r>
            <a:endParaRPr lang="en-AU" sz="900" i="1" dirty="0">
              <a:solidFill>
                <a:schemeClr val="tx1">
                  <a:lumMod val="75000"/>
                  <a:lumOff val="25000"/>
                </a:schemeClr>
              </a:solidFill>
              <a:latin typeface="Montserrat" pitchFamily="2" charset="77"/>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24"/>
          <p:cNvSpPr/>
          <p:nvPr/>
        </p:nvSpPr>
        <p:spPr>
          <a:xfrm rot="10800000" flipH="1">
            <a:off x="0" y="-121600"/>
            <a:ext cx="12192000" cy="960000"/>
          </a:xfrm>
          <a:prstGeom prst="round1Rect">
            <a:avLst>
              <a:gd name="adj" fmla="val 50000"/>
            </a:avLst>
          </a:prstGeom>
          <a:gradFill>
            <a:gsLst>
              <a:gs pos="0">
                <a:schemeClr val="accent1"/>
              </a:gs>
              <a:gs pos="100000">
                <a:schemeClr val="accent2"/>
              </a:gs>
            </a:gsLst>
            <a:lin ang="2698631"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Montserrat Medium"/>
              <a:ea typeface="Montserrat Medium"/>
              <a:cs typeface="Montserrat Medium"/>
              <a:sym typeface="Montserrat Medium"/>
            </a:endParaRPr>
          </a:p>
        </p:txBody>
      </p:sp>
      <p:sp>
        <p:nvSpPr>
          <p:cNvPr id="244" name="Google Shape;244;p24"/>
          <p:cNvSpPr txBox="1"/>
          <p:nvPr/>
        </p:nvSpPr>
        <p:spPr>
          <a:xfrm>
            <a:off x="687200" y="50600"/>
            <a:ext cx="8921600" cy="615600"/>
          </a:xfrm>
          <a:prstGeom prst="rect">
            <a:avLst/>
          </a:prstGeom>
          <a:noFill/>
          <a:ln>
            <a:noFill/>
          </a:ln>
        </p:spPr>
        <p:txBody>
          <a:bodyPr spcFirstLastPara="1" wrap="square" lIns="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lt1"/>
                </a:solidFill>
                <a:latin typeface="Montserrat SemiBold"/>
                <a:ea typeface="Montserrat SemiBold"/>
                <a:cs typeface="Montserrat SemiBold"/>
                <a:sym typeface="Montserrat SemiBold"/>
              </a:rPr>
              <a:t>NRS User Survey Experience Ratings</a:t>
            </a:r>
            <a:endParaRPr sz="2400">
              <a:solidFill>
                <a:schemeClr val="lt1"/>
              </a:solidFill>
              <a:latin typeface="Montserrat SemiBold"/>
              <a:ea typeface="Montserrat SemiBold"/>
              <a:cs typeface="Montserrat SemiBold"/>
              <a:sym typeface="Montserrat SemiBold"/>
            </a:endParaRPr>
          </a:p>
        </p:txBody>
      </p:sp>
      <p:grpSp>
        <p:nvGrpSpPr>
          <p:cNvPr id="245" name="Google Shape;245;p24" descr="Chart displaying responses to the question, &quot;I felt comfortable and confident using the service&quot;.&#10;Responses were Strongly Disagree at 1.9%, Disagree at 3.6%, Neither Agree nor Disagree at 8.6%, Agree at 35.5% and Strongly Agree at 50.5%."/>
          <p:cNvGrpSpPr/>
          <p:nvPr/>
        </p:nvGrpSpPr>
        <p:grpSpPr>
          <a:xfrm>
            <a:off x="1006351" y="2225701"/>
            <a:ext cx="10179291" cy="2576767"/>
            <a:chOff x="574025" y="1526038"/>
            <a:chExt cx="1518300" cy="1932575"/>
          </a:xfrm>
        </p:grpSpPr>
        <p:cxnSp>
          <p:nvCxnSpPr>
            <p:cNvPr id="246" name="Google Shape;246;p24"/>
            <p:cNvCxnSpPr/>
            <p:nvPr/>
          </p:nvCxnSpPr>
          <p:spPr>
            <a:xfrm>
              <a:off x="574025" y="1526038"/>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47" name="Google Shape;247;p24"/>
            <p:cNvCxnSpPr/>
            <p:nvPr/>
          </p:nvCxnSpPr>
          <p:spPr>
            <a:xfrm>
              <a:off x="574025" y="1740768"/>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48" name="Google Shape;248;p24"/>
            <p:cNvCxnSpPr/>
            <p:nvPr/>
          </p:nvCxnSpPr>
          <p:spPr>
            <a:xfrm>
              <a:off x="574025" y="1955499"/>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49" name="Google Shape;249;p24"/>
            <p:cNvCxnSpPr/>
            <p:nvPr/>
          </p:nvCxnSpPr>
          <p:spPr>
            <a:xfrm>
              <a:off x="574025" y="2170229"/>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50" name="Google Shape;250;p24"/>
            <p:cNvCxnSpPr/>
            <p:nvPr/>
          </p:nvCxnSpPr>
          <p:spPr>
            <a:xfrm>
              <a:off x="574025" y="2384960"/>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51" name="Google Shape;251;p24"/>
            <p:cNvCxnSpPr/>
            <p:nvPr/>
          </p:nvCxnSpPr>
          <p:spPr>
            <a:xfrm>
              <a:off x="574025" y="2599690"/>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52" name="Google Shape;252;p24"/>
            <p:cNvCxnSpPr/>
            <p:nvPr/>
          </p:nvCxnSpPr>
          <p:spPr>
            <a:xfrm>
              <a:off x="574025" y="2814421"/>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53" name="Google Shape;253;p24"/>
            <p:cNvCxnSpPr/>
            <p:nvPr/>
          </p:nvCxnSpPr>
          <p:spPr>
            <a:xfrm>
              <a:off x="574025" y="3029151"/>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54" name="Google Shape;254;p24"/>
            <p:cNvCxnSpPr/>
            <p:nvPr/>
          </p:nvCxnSpPr>
          <p:spPr>
            <a:xfrm>
              <a:off x="574025" y="3243882"/>
              <a:ext cx="1518300" cy="0"/>
            </a:xfrm>
            <a:prstGeom prst="straightConnector1">
              <a:avLst/>
            </a:prstGeom>
            <a:noFill/>
            <a:ln w="9525" cap="flat" cmpd="sng">
              <a:solidFill>
                <a:srgbClr val="EFEFEF"/>
              </a:solidFill>
              <a:prstDash val="solid"/>
              <a:round/>
              <a:headEnd type="none" w="med" len="med"/>
              <a:tailEnd type="none" w="med" len="med"/>
            </a:ln>
          </p:spPr>
        </p:cxnSp>
        <p:cxnSp>
          <p:nvCxnSpPr>
            <p:cNvPr id="255" name="Google Shape;255;p24"/>
            <p:cNvCxnSpPr/>
            <p:nvPr/>
          </p:nvCxnSpPr>
          <p:spPr>
            <a:xfrm>
              <a:off x="574025" y="3458613"/>
              <a:ext cx="1518300" cy="0"/>
            </a:xfrm>
            <a:prstGeom prst="straightConnector1">
              <a:avLst/>
            </a:prstGeom>
            <a:noFill/>
            <a:ln w="9525" cap="flat" cmpd="sng">
              <a:solidFill>
                <a:srgbClr val="EFEFEF"/>
              </a:solidFill>
              <a:prstDash val="solid"/>
              <a:round/>
              <a:headEnd type="none" w="med" len="med"/>
              <a:tailEnd type="none" w="med" len="med"/>
            </a:ln>
          </p:spPr>
        </p:cxnSp>
      </p:grpSp>
      <p:sp>
        <p:nvSpPr>
          <p:cNvPr id="256" name="Google Shape;256;p24"/>
          <p:cNvSpPr/>
          <p:nvPr/>
        </p:nvSpPr>
        <p:spPr>
          <a:xfrm>
            <a:off x="920000" y="1175533"/>
            <a:ext cx="10335600" cy="540800"/>
          </a:xfrm>
          <a:prstGeom prst="round2DiagRect">
            <a:avLst>
              <a:gd name="adj1" fmla="val 50000"/>
              <a:gd name="adj2" fmla="val 0"/>
            </a:avLst>
          </a:prstGeom>
          <a:solidFill>
            <a:srgbClr val="F3F3F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600" i="1">
                <a:solidFill>
                  <a:schemeClr val="accent2"/>
                </a:solidFill>
                <a:latin typeface="Montserrat SemiBold"/>
                <a:ea typeface="Montserrat SemiBold"/>
                <a:cs typeface="Montserrat SemiBold"/>
                <a:sym typeface="Montserrat SemiBold"/>
              </a:rPr>
              <a:t>I felt comfortable and confident using the service</a:t>
            </a:r>
            <a:endParaRPr sz="1600" i="1">
              <a:solidFill>
                <a:schemeClr val="accent2"/>
              </a:solidFill>
              <a:latin typeface="Montserrat SemiBold"/>
              <a:ea typeface="Montserrat SemiBold"/>
              <a:cs typeface="Montserrat SemiBold"/>
              <a:sym typeface="Montserrat SemiBold"/>
            </a:endParaRPr>
          </a:p>
        </p:txBody>
      </p:sp>
      <p:sp>
        <p:nvSpPr>
          <p:cNvPr id="257" name="Google Shape;257;p24"/>
          <p:cNvSpPr/>
          <p:nvPr/>
        </p:nvSpPr>
        <p:spPr>
          <a:xfrm>
            <a:off x="9144784" y="2341840"/>
            <a:ext cx="1263200" cy="2801727"/>
          </a:xfrm>
          <a:prstGeom prst="rect">
            <a:avLst/>
          </a:prstGeom>
          <a:solidFill>
            <a:srgbClr val="A8F3EB"/>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Font typeface="Arial"/>
              <a:buNone/>
            </a:pPr>
            <a:endParaRPr sz="1067">
              <a:solidFill>
                <a:srgbClr val="244061"/>
              </a:solidFill>
              <a:latin typeface="Montserrat SemiBold"/>
              <a:ea typeface="Montserrat SemiBold"/>
              <a:cs typeface="Montserrat SemiBold"/>
              <a:sym typeface="Montserrat SemiBold"/>
            </a:endParaRPr>
          </a:p>
        </p:txBody>
      </p:sp>
      <p:sp>
        <p:nvSpPr>
          <p:cNvPr id="258" name="Google Shape;258;p24"/>
          <p:cNvSpPr/>
          <p:nvPr/>
        </p:nvSpPr>
        <p:spPr>
          <a:xfrm>
            <a:off x="7300484" y="3310468"/>
            <a:ext cx="1263200" cy="1833436"/>
          </a:xfrm>
          <a:prstGeom prst="rect">
            <a:avLst/>
          </a:prstGeom>
          <a:solidFill>
            <a:srgbClr val="25E2CC"/>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rgbClr val="244061"/>
              </a:solidFill>
              <a:latin typeface="Montserrat SemiBold"/>
              <a:ea typeface="Montserrat SemiBold"/>
              <a:cs typeface="Montserrat SemiBold"/>
              <a:sym typeface="Montserrat SemiBold"/>
            </a:endParaRPr>
          </a:p>
        </p:txBody>
      </p:sp>
      <p:sp>
        <p:nvSpPr>
          <p:cNvPr id="259" name="Google Shape;259;p24"/>
          <p:cNvSpPr/>
          <p:nvPr/>
        </p:nvSpPr>
        <p:spPr>
          <a:xfrm>
            <a:off x="1767551" y="4907769"/>
            <a:ext cx="1263200" cy="235895"/>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260" name="Google Shape;260;p24"/>
          <p:cNvSpPr/>
          <p:nvPr/>
        </p:nvSpPr>
        <p:spPr>
          <a:xfrm>
            <a:off x="3611851" y="4799136"/>
            <a:ext cx="1263200" cy="344663"/>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261" name="Google Shape;261;p24"/>
          <p:cNvSpPr/>
          <p:nvPr/>
        </p:nvSpPr>
        <p:spPr>
          <a:xfrm>
            <a:off x="5456184" y="4642627"/>
            <a:ext cx="1263200" cy="500772"/>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067">
              <a:solidFill>
                <a:schemeClr val="lt1"/>
              </a:solidFill>
              <a:latin typeface="Montserrat SemiBold"/>
              <a:ea typeface="Montserrat SemiBold"/>
              <a:cs typeface="Montserrat SemiBold"/>
              <a:sym typeface="Montserrat SemiBold"/>
            </a:endParaRPr>
          </a:p>
        </p:txBody>
      </p:sp>
      <p:sp>
        <p:nvSpPr>
          <p:cNvPr id="262" name="Google Shape;262;p24"/>
          <p:cNvSpPr txBox="1"/>
          <p:nvPr/>
        </p:nvSpPr>
        <p:spPr>
          <a:xfrm>
            <a:off x="9144793"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Strongly Agree</a:t>
            </a:r>
            <a:endParaRPr sz="1067">
              <a:solidFill>
                <a:schemeClr val="accent1"/>
              </a:solidFill>
              <a:latin typeface="Montserrat SemiBold"/>
              <a:ea typeface="Montserrat SemiBold"/>
              <a:cs typeface="Montserrat SemiBold"/>
              <a:sym typeface="Montserrat SemiBold"/>
            </a:endParaRPr>
          </a:p>
        </p:txBody>
      </p:sp>
      <p:cxnSp>
        <p:nvCxnSpPr>
          <p:cNvPr id="263" name="Google Shape;263;p24"/>
          <p:cNvCxnSpPr/>
          <p:nvPr/>
        </p:nvCxnSpPr>
        <p:spPr>
          <a:xfrm>
            <a:off x="1006351" y="5143767"/>
            <a:ext cx="10179200" cy="0"/>
          </a:xfrm>
          <a:prstGeom prst="straightConnector1">
            <a:avLst/>
          </a:prstGeom>
          <a:noFill/>
          <a:ln w="19050" cap="flat" cmpd="sng">
            <a:solidFill>
              <a:srgbClr val="B7B7B7"/>
            </a:solidFill>
            <a:prstDash val="solid"/>
            <a:round/>
            <a:headEnd type="none" w="med" len="med"/>
            <a:tailEnd type="none" w="med" len="med"/>
          </a:ln>
        </p:spPr>
      </p:cxnSp>
      <p:sp>
        <p:nvSpPr>
          <p:cNvPr id="264" name="Google Shape;264;p24"/>
          <p:cNvSpPr txBox="1"/>
          <p:nvPr/>
        </p:nvSpPr>
        <p:spPr>
          <a:xfrm>
            <a:off x="7300493"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Agree</a:t>
            </a:r>
            <a:endParaRPr sz="1067">
              <a:solidFill>
                <a:schemeClr val="accent1"/>
              </a:solidFill>
              <a:latin typeface="Montserrat SemiBold"/>
              <a:ea typeface="Montserrat SemiBold"/>
              <a:cs typeface="Montserrat SemiBold"/>
              <a:sym typeface="Montserrat SemiBold"/>
            </a:endParaRPr>
          </a:p>
        </p:txBody>
      </p:sp>
      <p:sp>
        <p:nvSpPr>
          <p:cNvPr id="265" name="Google Shape;265;p24"/>
          <p:cNvSpPr txBox="1"/>
          <p:nvPr/>
        </p:nvSpPr>
        <p:spPr>
          <a:xfrm>
            <a:off x="5464360" y="5240844"/>
            <a:ext cx="1263200" cy="557046"/>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Neither Agree</a:t>
            </a:r>
            <a:br>
              <a:rPr lang="en-GB" sz="1067">
                <a:solidFill>
                  <a:schemeClr val="accent1"/>
                </a:solidFill>
                <a:latin typeface="Montserrat SemiBold"/>
                <a:ea typeface="Montserrat SemiBold"/>
                <a:cs typeface="Montserrat SemiBold"/>
                <a:sym typeface="Montserrat SemiBold"/>
              </a:rPr>
            </a:br>
            <a:r>
              <a:rPr lang="en-GB" sz="1067">
                <a:solidFill>
                  <a:schemeClr val="accent1"/>
                </a:solidFill>
                <a:latin typeface="Montserrat SemiBold"/>
                <a:ea typeface="Montserrat SemiBold"/>
                <a:cs typeface="Montserrat SemiBold"/>
                <a:sym typeface="Montserrat SemiBold"/>
              </a:rPr>
              <a:t>nor Disagree</a:t>
            </a:r>
            <a:endParaRPr sz="1067">
              <a:solidFill>
                <a:schemeClr val="accent1"/>
              </a:solidFill>
              <a:latin typeface="Montserrat SemiBold"/>
              <a:ea typeface="Montserrat SemiBold"/>
              <a:cs typeface="Montserrat SemiBold"/>
              <a:sym typeface="Montserrat SemiBold"/>
            </a:endParaRPr>
          </a:p>
        </p:txBody>
      </p:sp>
      <p:sp>
        <p:nvSpPr>
          <p:cNvPr id="266" name="Google Shape;266;p24"/>
          <p:cNvSpPr txBox="1"/>
          <p:nvPr/>
        </p:nvSpPr>
        <p:spPr>
          <a:xfrm>
            <a:off x="3611860"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Disagree</a:t>
            </a:r>
            <a:endParaRPr sz="1067">
              <a:solidFill>
                <a:schemeClr val="accent1"/>
              </a:solidFill>
              <a:latin typeface="Montserrat SemiBold"/>
              <a:ea typeface="Montserrat SemiBold"/>
              <a:cs typeface="Montserrat SemiBold"/>
              <a:sym typeface="Montserrat SemiBold"/>
            </a:endParaRPr>
          </a:p>
        </p:txBody>
      </p:sp>
      <p:sp>
        <p:nvSpPr>
          <p:cNvPr id="267" name="Google Shape;267;p24"/>
          <p:cNvSpPr txBox="1"/>
          <p:nvPr/>
        </p:nvSpPr>
        <p:spPr>
          <a:xfrm>
            <a:off x="1783927" y="5240757"/>
            <a:ext cx="1263200" cy="376420"/>
          </a:xfrm>
          <a:prstGeom prst="rect">
            <a:avLst/>
          </a:prstGeom>
          <a:noFill/>
          <a:ln>
            <a:noFill/>
          </a:ln>
        </p:spPr>
        <p:txBody>
          <a:bodyPr spcFirstLastPara="1" wrap="square" lIns="0" tIns="72000" rIns="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0000"/>
              </a:lnSpc>
              <a:spcBef>
                <a:spcPts val="0"/>
              </a:spcBef>
              <a:spcAft>
                <a:spcPts val="0"/>
              </a:spcAft>
              <a:buNone/>
            </a:pPr>
            <a:r>
              <a:rPr lang="en-GB" sz="1067">
                <a:solidFill>
                  <a:schemeClr val="accent1"/>
                </a:solidFill>
                <a:latin typeface="Montserrat SemiBold"/>
                <a:ea typeface="Montserrat SemiBold"/>
                <a:cs typeface="Montserrat SemiBold"/>
                <a:sym typeface="Montserrat SemiBold"/>
              </a:rPr>
              <a:t>Strongly Disagree</a:t>
            </a:r>
            <a:endParaRPr sz="1067">
              <a:solidFill>
                <a:schemeClr val="accent1"/>
              </a:solidFill>
              <a:latin typeface="Montserrat SemiBold"/>
              <a:ea typeface="Montserrat SemiBold"/>
              <a:cs typeface="Montserrat SemiBold"/>
              <a:sym typeface="Montserrat SemiBold"/>
            </a:endParaRPr>
          </a:p>
        </p:txBody>
      </p:sp>
      <p:sp>
        <p:nvSpPr>
          <p:cNvPr id="268" name="Google Shape;268;p24"/>
          <p:cNvSpPr/>
          <p:nvPr/>
        </p:nvSpPr>
        <p:spPr>
          <a:xfrm>
            <a:off x="9416384" y="1918098"/>
            <a:ext cx="720000" cy="288000"/>
          </a:xfrm>
          <a:prstGeom prst="roundRect">
            <a:avLst>
              <a:gd name="adj" fmla="val 50000"/>
            </a:avLst>
          </a:prstGeom>
          <a:solidFill>
            <a:srgbClr val="A8F3EB"/>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rgbClr val="244061"/>
                </a:solidFill>
                <a:latin typeface="Montserrat SemiBold"/>
                <a:ea typeface="Montserrat SemiBold"/>
                <a:cs typeface="Montserrat SemiBold"/>
                <a:sym typeface="Montserrat SemiBold"/>
              </a:rPr>
              <a:t>50.5%</a:t>
            </a:r>
            <a:endParaRPr sz="1067" dirty="0">
              <a:solidFill>
                <a:srgbClr val="244061"/>
              </a:solidFill>
              <a:latin typeface="Montserrat SemiBold"/>
              <a:ea typeface="Montserrat SemiBold"/>
              <a:cs typeface="Montserrat SemiBold"/>
              <a:sym typeface="Montserrat SemiBold"/>
            </a:endParaRPr>
          </a:p>
        </p:txBody>
      </p:sp>
      <p:sp>
        <p:nvSpPr>
          <p:cNvPr id="269" name="Google Shape;269;p24"/>
          <p:cNvSpPr/>
          <p:nvPr/>
        </p:nvSpPr>
        <p:spPr>
          <a:xfrm>
            <a:off x="7572084" y="2877235"/>
            <a:ext cx="720000" cy="288000"/>
          </a:xfrm>
          <a:prstGeom prst="roundRect">
            <a:avLst>
              <a:gd name="adj" fmla="val 50000"/>
            </a:avLst>
          </a:prstGeom>
          <a:solidFill>
            <a:srgbClr val="25E2CC"/>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rgbClr val="244061"/>
                </a:solidFill>
                <a:latin typeface="Montserrat SemiBold"/>
                <a:ea typeface="Montserrat SemiBold"/>
                <a:cs typeface="Montserrat SemiBold"/>
                <a:sym typeface="Montserrat SemiBold"/>
              </a:rPr>
              <a:t>35.5%</a:t>
            </a:r>
            <a:endParaRPr sz="1067" dirty="0">
              <a:solidFill>
                <a:srgbClr val="244061"/>
              </a:solidFill>
              <a:latin typeface="Montserrat SemiBold"/>
              <a:ea typeface="Montserrat SemiBold"/>
              <a:cs typeface="Montserrat SemiBold"/>
              <a:sym typeface="Montserrat SemiBold"/>
            </a:endParaRPr>
          </a:p>
        </p:txBody>
      </p:sp>
      <p:sp>
        <p:nvSpPr>
          <p:cNvPr id="270" name="Google Shape;270;p24"/>
          <p:cNvSpPr/>
          <p:nvPr/>
        </p:nvSpPr>
        <p:spPr>
          <a:xfrm>
            <a:off x="5727784" y="4202302"/>
            <a:ext cx="720000" cy="288000"/>
          </a:xfrm>
          <a:prstGeom prst="roundRect">
            <a:avLst>
              <a:gd name="adj" fmla="val 50000"/>
            </a:avLst>
          </a:prstGeom>
          <a:solidFill>
            <a:schemeClr val="accent2"/>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8.6%</a:t>
            </a:r>
            <a:endParaRPr sz="1067" dirty="0">
              <a:solidFill>
                <a:schemeClr val="lt1"/>
              </a:solidFill>
              <a:latin typeface="Montserrat SemiBold"/>
              <a:ea typeface="Montserrat SemiBold"/>
              <a:cs typeface="Montserrat SemiBold"/>
              <a:sym typeface="Montserrat SemiBold"/>
            </a:endParaRPr>
          </a:p>
        </p:txBody>
      </p:sp>
      <p:sp>
        <p:nvSpPr>
          <p:cNvPr id="271" name="Google Shape;271;p24"/>
          <p:cNvSpPr/>
          <p:nvPr/>
        </p:nvSpPr>
        <p:spPr>
          <a:xfrm>
            <a:off x="3883484" y="4336667"/>
            <a:ext cx="720000" cy="288000"/>
          </a:xfrm>
          <a:prstGeom prst="roundRect">
            <a:avLst>
              <a:gd name="adj" fmla="val 50000"/>
            </a:avLst>
          </a:prstGeom>
          <a:solidFill>
            <a:schemeClr val="accent1"/>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3.6%</a:t>
            </a:r>
            <a:endParaRPr sz="1067" dirty="0">
              <a:solidFill>
                <a:schemeClr val="lt1"/>
              </a:solidFill>
              <a:latin typeface="Montserrat SemiBold"/>
              <a:ea typeface="Montserrat SemiBold"/>
              <a:cs typeface="Montserrat SemiBold"/>
              <a:sym typeface="Montserrat SemiBold"/>
            </a:endParaRPr>
          </a:p>
        </p:txBody>
      </p:sp>
      <p:sp>
        <p:nvSpPr>
          <p:cNvPr id="272" name="Google Shape;272;p24"/>
          <p:cNvSpPr/>
          <p:nvPr/>
        </p:nvSpPr>
        <p:spPr>
          <a:xfrm>
            <a:off x="2055517" y="4485370"/>
            <a:ext cx="720000" cy="288000"/>
          </a:xfrm>
          <a:prstGeom prst="roundRect">
            <a:avLst>
              <a:gd name="adj" fmla="val 50000"/>
            </a:avLst>
          </a:prstGeom>
          <a:solidFill>
            <a:schemeClr val="accent4"/>
          </a:solidFill>
          <a:ln w="9525" cap="flat" cmpd="sng">
            <a:solidFill>
              <a:schemeClr val="lt1"/>
            </a:solidFill>
            <a:prstDash val="solid"/>
            <a:round/>
            <a:headEnd type="none" w="sm" len="sm"/>
            <a:tailEnd type="none" w="sm" len="sm"/>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067" dirty="0">
                <a:solidFill>
                  <a:schemeClr val="lt1"/>
                </a:solidFill>
                <a:latin typeface="Montserrat SemiBold"/>
                <a:ea typeface="Montserrat SemiBold"/>
                <a:cs typeface="Montserrat SemiBold"/>
                <a:sym typeface="Montserrat SemiBold"/>
              </a:rPr>
              <a:t>1.9%</a:t>
            </a:r>
            <a:endParaRPr sz="1067" dirty="0">
              <a:solidFill>
                <a:schemeClr val="lt1"/>
              </a:solidFill>
              <a:latin typeface="Montserrat SemiBold"/>
              <a:ea typeface="Montserrat SemiBold"/>
              <a:cs typeface="Montserrat SemiBold"/>
              <a:sym typeface="Montserrat SemiBold"/>
            </a:endParaRPr>
          </a:p>
        </p:txBody>
      </p:sp>
      <p:sp>
        <p:nvSpPr>
          <p:cNvPr id="2" name="object 6">
            <a:extLst>
              <a:ext uri="{FF2B5EF4-FFF2-40B4-BE49-F238E27FC236}">
                <a16:creationId xmlns:a16="http://schemas.microsoft.com/office/drawing/2014/main" id="{C87C666A-AF57-AEE7-10F0-19469179C097}"/>
              </a:ext>
            </a:extLst>
          </p:cNvPr>
          <p:cNvSpPr txBox="1"/>
          <p:nvPr/>
        </p:nvSpPr>
        <p:spPr>
          <a:xfrm>
            <a:off x="935390" y="5743643"/>
            <a:ext cx="5792170" cy="151323"/>
          </a:xfrm>
          <a:prstGeom prst="rect">
            <a:avLst/>
          </a:prstGeom>
        </p:spPr>
        <p:txBody>
          <a:bodyPr vert="horz" wrap="square" lIns="0" tIns="12700" rIns="0" bIns="0" rtlCol="0">
            <a:spAutoFit/>
          </a:bodyPr>
          <a:lstStyle/>
          <a:p>
            <a:pPr marL="38100">
              <a:lnSpc>
                <a:spcPct val="100000"/>
              </a:lnSpc>
              <a:spcBef>
                <a:spcPts val="100"/>
              </a:spcBef>
            </a:pPr>
            <a:r>
              <a:rPr lang="en-AU" sz="800" i="1" baseline="27777" dirty="0">
                <a:solidFill>
                  <a:schemeClr val="tx1">
                    <a:lumMod val="75000"/>
                    <a:lumOff val="25000"/>
                  </a:schemeClr>
                </a:solidFill>
                <a:latin typeface="Montserrat" pitchFamily="2" charset="77"/>
                <a:cs typeface="Calibri"/>
              </a:rPr>
              <a:t>1</a:t>
            </a:r>
            <a:r>
              <a:rPr lang="en-AU" sz="800" i="1" spc="142" baseline="27777" dirty="0">
                <a:solidFill>
                  <a:schemeClr val="tx1">
                    <a:lumMod val="75000"/>
                    <a:lumOff val="25000"/>
                  </a:schemeClr>
                </a:solidFill>
                <a:latin typeface="Montserrat" pitchFamily="2" charset="77"/>
                <a:cs typeface="Calibri"/>
              </a:rPr>
              <a:t> </a:t>
            </a:r>
            <a:r>
              <a:rPr lang="en-AU" sz="900" i="1" dirty="0">
                <a:solidFill>
                  <a:schemeClr val="tx1">
                    <a:lumMod val="75000"/>
                    <a:lumOff val="25000"/>
                  </a:schemeClr>
                </a:solidFill>
                <a:latin typeface="Montserrat" pitchFamily="2" charset="77"/>
                <a:cs typeface="Calibri"/>
              </a:rPr>
              <a:t>Surveys</a:t>
            </a:r>
            <a:r>
              <a:rPr lang="en-AU" sz="900" i="1" spc="-25" dirty="0">
                <a:solidFill>
                  <a:schemeClr val="tx1">
                    <a:lumMod val="75000"/>
                    <a:lumOff val="25000"/>
                  </a:schemeClr>
                </a:solidFill>
                <a:latin typeface="Montserrat" pitchFamily="2" charset="77"/>
                <a:cs typeface="Calibri"/>
              </a:rPr>
              <a:t> </a:t>
            </a:r>
            <a:r>
              <a:rPr lang="en-AU" sz="900" i="1" dirty="0">
                <a:solidFill>
                  <a:schemeClr val="tx1">
                    <a:lumMod val="75000"/>
                    <a:lumOff val="25000"/>
                  </a:schemeClr>
                </a:solidFill>
                <a:latin typeface="Montserrat" pitchFamily="2" charset="77"/>
                <a:cs typeface="Calibri"/>
              </a:rPr>
              <a:t>conducted</a:t>
            </a:r>
            <a:r>
              <a:rPr lang="en-AU" sz="900" i="1" spc="-35" dirty="0">
                <a:solidFill>
                  <a:schemeClr val="tx1">
                    <a:lumMod val="75000"/>
                    <a:lumOff val="25000"/>
                  </a:schemeClr>
                </a:solidFill>
                <a:latin typeface="Montserrat" pitchFamily="2" charset="77"/>
                <a:cs typeface="Calibri"/>
              </a:rPr>
              <a:t> </a:t>
            </a:r>
            <a:r>
              <a:rPr lang="en-US" sz="900" i="1" spc="-35" dirty="0">
                <a:solidFill>
                  <a:schemeClr val="tx1">
                    <a:lumMod val="75000"/>
                    <a:lumOff val="25000"/>
                  </a:schemeClr>
                </a:solidFill>
                <a:latin typeface="Montserrat" pitchFamily="2" charset="77"/>
                <a:cs typeface="Calibri"/>
              </a:rPr>
              <a:t>17</a:t>
            </a:r>
            <a:r>
              <a:rPr lang="en-US" sz="900" i="1" spc="-35" baseline="30000" dirty="0">
                <a:solidFill>
                  <a:schemeClr val="tx1">
                    <a:lumMod val="75000"/>
                    <a:lumOff val="25000"/>
                  </a:schemeClr>
                </a:solidFill>
                <a:latin typeface="Montserrat" pitchFamily="2" charset="77"/>
                <a:cs typeface="Calibri"/>
              </a:rPr>
              <a:t>th</a:t>
            </a:r>
            <a:r>
              <a:rPr lang="en-US" sz="900" i="1" spc="-35" dirty="0">
                <a:solidFill>
                  <a:schemeClr val="tx1">
                    <a:lumMod val="75000"/>
                    <a:lumOff val="25000"/>
                  </a:schemeClr>
                </a:solidFill>
                <a:latin typeface="Montserrat" pitchFamily="2" charset="77"/>
                <a:cs typeface="Calibri"/>
              </a:rPr>
              <a:t> Nov to 21</a:t>
            </a:r>
            <a:r>
              <a:rPr lang="en-US" sz="900" i="1" spc="-35" baseline="30000" dirty="0">
                <a:solidFill>
                  <a:schemeClr val="tx1">
                    <a:lumMod val="75000"/>
                    <a:lumOff val="25000"/>
                  </a:schemeClr>
                </a:solidFill>
                <a:latin typeface="Montserrat" pitchFamily="2" charset="77"/>
                <a:cs typeface="Calibri"/>
              </a:rPr>
              <a:t>st</a:t>
            </a:r>
            <a:r>
              <a:rPr lang="en-US" sz="900" i="1" spc="-35" dirty="0">
                <a:solidFill>
                  <a:schemeClr val="tx1">
                    <a:lumMod val="75000"/>
                    <a:lumOff val="25000"/>
                  </a:schemeClr>
                </a:solidFill>
                <a:latin typeface="Montserrat" pitchFamily="2" charset="77"/>
                <a:cs typeface="Calibri"/>
              </a:rPr>
              <a:t> Dec 2025</a:t>
            </a:r>
            <a:r>
              <a:rPr lang="en-AU" sz="900" i="1" dirty="0">
                <a:solidFill>
                  <a:schemeClr val="tx1">
                    <a:lumMod val="75000"/>
                    <a:lumOff val="25000"/>
                  </a:schemeClr>
                </a:solidFill>
                <a:latin typeface="Montserrat" pitchFamily="2" charset="77"/>
                <a:cs typeface="Calibri"/>
              </a:rPr>
              <a:t>,</a:t>
            </a:r>
            <a:r>
              <a:rPr lang="en-AU" sz="900" i="1" spc="-5" dirty="0">
                <a:solidFill>
                  <a:schemeClr val="tx1">
                    <a:lumMod val="75000"/>
                    <a:lumOff val="25000"/>
                  </a:schemeClr>
                </a:solidFill>
                <a:latin typeface="Montserrat" pitchFamily="2" charset="77"/>
                <a:cs typeface="Calibri"/>
              </a:rPr>
              <a:t> </a:t>
            </a:r>
            <a:r>
              <a:rPr lang="en-AU" sz="900" i="1" spc="-20" dirty="0">
                <a:solidFill>
                  <a:schemeClr val="tx1">
                    <a:lumMod val="75000"/>
                    <a:lumOff val="25000"/>
                  </a:schemeClr>
                </a:solidFill>
                <a:latin typeface="Montserrat" pitchFamily="2" charset="77"/>
                <a:cs typeface="Calibri"/>
              </a:rPr>
              <a:t>n=45</a:t>
            </a:r>
            <a:r>
              <a:rPr lang="en-US" sz="900" i="1" spc="-20" dirty="0">
                <a:solidFill>
                  <a:schemeClr val="tx1">
                    <a:lumMod val="75000"/>
                    <a:lumOff val="25000"/>
                  </a:schemeClr>
                </a:solidFill>
                <a:latin typeface="Montserrat" pitchFamily="2" charset="77"/>
                <a:cs typeface="Calibri"/>
              </a:rPr>
              <a:t>3</a:t>
            </a:r>
            <a:endParaRPr lang="en-AU" sz="900" i="1" dirty="0">
              <a:solidFill>
                <a:schemeClr val="tx1">
                  <a:lumMod val="75000"/>
                  <a:lumOff val="25000"/>
                </a:schemeClr>
              </a:solidFill>
              <a:latin typeface="Montserrat" pitchFamily="2" charset="77"/>
              <a:cs typeface="Calibri"/>
            </a:endParaRPr>
          </a:p>
        </p:txBody>
      </p:sp>
    </p:spTree>
  </p:cSld>
  <p:clrMapOvr>
    <a:masterClrMapping/>
  </p:clrMapOvr>
</p:sld>
</file>

<file path=ppt/theme/theme1.xml><?xml version="1.0" encoding="utf-8"?>
<a:theme xmlns:a="http://schemas.openxmlformats.org/drawingml/2006/main" name="Concentrix Catalyst">
  <a:themeElements>
    <a:clrScheme name="Simple Light">
      <a:dk1>
        <a:srgbClr val="2A2B2C"/>
      </a:dk1>
      <a:lt1>
        <a:srgbClr val="FFFFFF"/>
      </a:lt1>
      <a:dk2>
        <a:srgbClr val="595959"/>
      </a:dk2>
      <a:lt2>
        <a:srgbClr val="F2F2F2"/>
      </a:lt2>
      <a:accent1>
        <a:srgbClr val="003D5B"/>
      </a:accent1>
      <a:accent2>
        <a:srgbClr val="007380"/>
      </a:accent2>
      <a:accent3>
        <a:srgbClr val="25E2CC"/>
      </a:accent3>
      <a:accent4>
        <a:srgbClr val="CC3262"/>
      </a:accent4>
      <a:accent5>
        <a:srgbClr val="FF8400"/>
      </a:accent5>
      <a:accent6>
        <a:srgbClr val="FBCA18"/>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5026C9DEB95C46B204F3FDA0CF58EE" ma:contentTypeVersion="20" ma:contentTypeDescription="Create a new document." ma:contentTypeScope="" ma:versionID="a12038a92a09cf5f2ddf580660d75d98">
  <xsd:schema xmlns:xsd="http://www.w3.org/2001/XMLSchema" xmlns:xs="http://www.w3.org/2001/XMLSchema" xmlns:p="http://schemas.microsoft.com/office/2006/metadata/properties" xmlns:ns2="e76f5f57-60cc-4345-b183-f920e7a36423" xmlns:ns3="33b645db-a237-4c2e-83d9-49a8a09d23f5" targetNamespace="http://schemas.microsoft.com/office/2006/metadata/properties" ma:root="true" ma:fieldsID="7e7166a812029833b96b153f1110235f" ns2:_="" ns3:_="">
    <xsd:import namespace="e76f5f57-60cc-4345-b183-f920e7a36423"/>
    <xsd:import namespace="33b645db-a237-4c2e-83d9-49a8a09d23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f5f57-60cc-4345-b183-f920e7a36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c75221-6d37-4f95-92e8-0b0ea71968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b645db-a237-4c2e-83d9-49a8a09d23f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e1e53ac-1063-4998-8e2e-6263ed15366c}" ma:internalName="TaxCatchAll" ma:showField="CatchAllData" ma:web="33b645db-a237-4c2e-83d9-49a8a09d23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3b645db-a237-4c2e-83d9-49a8a09d23f5" xsi:nil="true"/>
    <lcf76f155ced4ddcb4097134ff3c332f xmlns="e76f5f57-60cc-4345-b183-f920e7a3642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5A0C92-5997-4266-B7BA-556E07C0DBB9}">
  <ds:schemaRefs>
    <ds:schemaRef ds:uri="33b645db-a237-4c2e-83d9-49a8a09d23f5"/>
    <ds:schemaRef ds:uri="e76f5f57-60cc-4345-b183-f920e7a364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5A17B7-F3C9-45CD-B493-57EA2BED685E}">
  <ds:schemaRefs>
    <ds:schemaRef ds:uri="http://schemas.microsoft.com/sharepoint/v3/contenttype/forms"/>
  </ds:schemaRefs>
</ds:datastoreItem>
</file>

<file path=customXml/itemProps3.xml><?xml version="1.0" encoding="utf-8"?>
<ds:datastoreItem xmlns:ds="http://schemas.openxmlformats.org/officeDocument/2006/customXml" ds:itemID="{99E85E68-EB31-47FE-A9EE-CA9133FC6EE1}">
  <ds:schemaRefs>
    <ds:schemaRef ds:uri="33b645db-a237-4c2e-83d9-49a8a09d23f5"/>
    <ds:schemaRef ds:uri="e76f5f57-60cc-4345-b183-f920e7a3642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2525</TotalTime>
  <Words>789</Words>
  <Application>Microsoft Macintosh PowerPoint</Application>
  <PresentationFormat>Widescreen</PresentationFormat>
  <Paragraphs>187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Montserrat SemiBold</vt:lpstr>
      <vt:lpstr>Arial</vt:lpstr>
      <vt:lpstr>Montserrat</vt:lpstr>
      <vt:lpstr>Poppins</vt:lpstr>
      <vt:lpstr>Montserrat Medium</vt:lpstr>
      <vt:lpstr>Concentrix Catalyst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Coy Bautista-Alban</cp:lastModifiedBy>
  <cp:revision>31</cp:revision>
  <dcterms:modified xsi:type="dcterms:W3CDTF">2026-02-11T02:22:21Z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0x010100245026C9DEB95C46B204F3FDA0CF58EE</vt:lpwstr>
  </property>
  <property fmtid="{D5CDD505-2E9C-101B-9397-08002B2CF9AE}" pid="3" name="MediaServiceImageTags">
    <vt:lpwstr/>
  </property>
</Properties>
</file>